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302" r:id="rId3"/>
    <p:sldId id="293" r:id="rId4"/>
    <p:sldId id="297" r:id="rId5"/>
    <p:sldId id="294" r:id="rId6"/>
    <p:sldId id="307" r:id="rId7"/>
    <p:sldId id="298" r:id="rId8"/>
    <p:sldId id="301" r:id="rId9"/>
    <p:sldId id="299" r:id="rId10"/>
    <p:sldId id="303" r:id="rId11"/>
    <p:sldId id="277" r:id="rId12"/>
    <p:sldId id="292" r:id="rId13"/>
    <p:sldId id="263" r:id="rId14"/>
    <p:sldId id="308" r:id="rId15"/>
    <p:sldId id="260" r:id="rId16"/>
    <p:sldId id="264" r:id="rId17"/>
    <p:sldId id="265" r:id="rId18"/>
    <p:sldId id="278" r:id="rId19"/>
    <p:sldId id="266" r:id="rId20"/>
    <p:sldId id="279" r:id="rId21"/>
    <p:sldId id="267" r:id="rId22"/>
    <p:sldId id="280" r:id="rId23"/>
    <p:sldId id="268" r:id="rId24"/>
    <p:sldId id="269" r:id="rId25"/>
    <p:sldId id="281" r:id="rId26"/>
    <p:sldId id="282" r:id="rId27"/>
    <p:sldId id="274" r:id="rId28"/>
    <p:sldId id="275" r:id="rId29"/>
    <p:sldId id="276" r:id="rId30"/>
    <p:sldId id="271" r:id="rId31"/>
    <p:sldId id="272" r:id="rId32"/>
    <p:sldId id="273" r:id="rId33"/>
    <p:sldId id="283" r:id="rId34"/>
    <p:sldId id="285" r:id="rId35"/>
    <p:sldId id="284" r:id="rId36"/>
    <p:sldId id="286" r:id="rId37"/>
    <p:sldId id="287" r:id="rId38"/>
    <p:sldId id="288" r:id="rId39"/>
    <p:sldId id="289" r:id="rId40"/>
    <p:sldId id="291" r:id="rId41"/>
    <p:sldId id="309" r:id="rId42"/>
    <p:sldId id="310" r:id="rId43"/>
    <p:sldId id="311" r:id="rId44"/>
    <p:sldId id="312" r:id="rId45"/>
    <p:sldId id="31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3" autoAdjust="0"/>
    <p:restoredTop sz="94624" autoAdjust="0"/>
  </p:normalViewPr>
  <p:slideViewPr>
    <p:cSldViewPr>
      <p:cViewPr>
        <p:scale>
          <a:sx n="60" d="100"/>
          <a:sy n="60" d="100"/>
        </p:scale>
        <p:origin x="-2496" y="-9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7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D1633-5AEA-4E9C-9E36-346A58E8ED85}" type="datetimeFigureOut">
              <a:rPr lang="en-US" smtClean="0"/>
              <a:t>9/2/14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B66DB-1FC8-4E41-B80F-3B3B6CAC9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26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B66DB-1FC8-4E41-B80F-3B3B6CAC9B5F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8D032-78CB-4B77-92B0-8F7F2BDEEB09}" type="datetimeFigureOut">
              <a:rPr lang="en-US" smtClean="0"/>
              <a:pPr/>
              <a:t>9/2/14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27D6-38DD-4E6C-8EEB-F7BD62F19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8D032-78CB-4B77-92B0-8F7F2BDEEB09}" type="datetimeFigureOut">
              <a:rPr lang="en-US" smtClean="0"/>
              <a:pPr/>
              <a:t>9/2/14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27D6-38DD-4E6C-8EEB-F7BD62F19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8D032-78CB-4B77-92B0-8F7F2BDEEB09}" type="datetimeFigureOut">
              <a:rPr lang="en-US" smtClean="0"/>
              <a:pPr/>
              <a:t>9/2/14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27D6-38DD-4E6C-8EEB-F7BD62F19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8D032-78CB-4B77-92B0-8F7F2BDEEB09}" type="datetimeFigureOut">
              <a:rPr lang="en-US" smtClean="0"/>
              <a:pPr/>
              <a:t>9/2/14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27D6-38DD-4E6C-8EEB-F7BD62F19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8D032-78CB-4B77-92B0-8F7F2BDEEB09}" type="datetimeFigureOut">
              <a:rPr lang="en-US" smtClean="0"/>
              <a:pPr/>
              <a:t>9/2/14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27D6-38DD-4E6C-8EEB-F7BD62F19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8D032-78CB-4B77-92B0-8F7F2BDEEB09}" type="datetimeFigureOut">
              <a:rPr lang="en-US" smtClean="0"/>
              <a:pPr/>
              <a:t>9/2/14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27D6-38DD-4E6C-8EEB-F7BD62F19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8D032-78CB-4B77-92B0-8F7F2BDEEB09}" type="datetimeFigureOut">
              <a:rPr lang="en-US" smtClean="0"/>
              <a:pPr/>
              <a:t>9/2/14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27D6-38DD-4E6C-8EEB-F7BD62F19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8D032-78CB-4B77-92B0-8F7F2BDEEB09}" type="datetimeFigureOut">
              <a:rPr lang="en-US" smtClean="0"/>
              <a:pPr/>
              <a:t>9/2/14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27D6-38DD-4E6C-8EEB-F7BD62F19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8D032-78CB-4B77-92B0-8F7F2BDEEB09}" type="datetimeFigureOut">
              <a:rPr lang="en-US" smtClean="0"/>
              <a:pPr/>
              <a:t>9/2/14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27D6-38DD-4E6C-8EEB-F7BD62F19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8D032-78CB-4B77-92B0-8F7F2BDEEB09}" type="datetimeFigureOut">
              <a:rPr lang="en-US" smtClean="0"/>
              <a:pPr/>
              <a:t>9/2/14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27D6-38DD-4E6C-8EEB-F7BD62F19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8D032-78CB-4B77-92B0-8F7F2BDEEB09}" type="datetimeFigureOut">
              <a:rPr lang="en-US" smtClean="0"/>
              <a:pPr/>
              <a:t>9/2/14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BD27D6-38DD-4E6C-8EEB-F7BD62F191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28D032-78CB-4B77-92B0-8F7F2BDEEB09}" type="datetimeFigureOut">
              <a:rPr lang="en-US" smtClean="0"/>
              <a:pPr/>
              <a:t>9/2/14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BD27D6-38DD-4E6C-8EEB-F7BD62F191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emf"/><Relationship Id="rId5" Type="http://schemas.openxmlformats.org/officeDocument/2006/relationships/image" Target="../media/image20.jpeg"/><Relationship Id="rId6" Type="http://schemas.openxmlformats.org/officeDocument/2006/relationships/image" Target="../media/image21.emf"/><Relationship Id="rId7" Type="http://schemas.openxmlformats.org/officeDocument/2006/relationships/image" Target="../media/image22.jpeg"/><Relationship Id="rId8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jpe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Leçons</a:t>
            </a:r>
            <a:r>
              <a:rPr lang="en-US" dirty="0" smtClean="0"/>
              <a:t> </a:t>
            </a:r>
            <a:r>
              <a:rPr lang="en-US" dirty="0" err="1" smtClean="0"/>
              <a:t>Préliminaires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Bienvenue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Learning French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Listen</a:t>
            </a:r>
          </a:p>
          <a:p>
            <a:pPr lvl="1"/>
            <a:r>
              <a:rPr lang="en-US" dirty="0" smtClean="0"/>
              <a:t>Listen carefully in class</a:t>
            </a:r>
          </a:p>
          <a:p>
            <a:pPr lvl="1"/>
            <a:r>
              <a:rPr lang="en-US" dirty="0" smtClean="0"/>
              <a:t>Take notes</a:t>
            </a:r>
          </a:p>
          <a:p>
            <a:pPr lvl="1"/>
            <a:r>
              <a:rPr lang="en-US" dirty="0" smtClean="0"/>
              <a:t>Ask questions</a:t>
            </a:r>
          </a:p>
          <a:p>
            <a:r>
              <a:rPr lang="en-US" b="1" dirty="0" smtClean="0"/>
              <a:t>Organize</a:t>
            </a:r>
          </a:p>
          <a:p>
            <a:pPr lvl="1"/>
            <a:r>
              <a:rPr lang="en-US" dirty="0" smtClean="0"/>
              <a:t>Get organized</a:t>
            </a:r>
          </a:p>
          <a:p>
            <a:pPr lvl="1"/>
            <a:r>
              <a:rPr lang="en-US" dirty="0" smtClean="0"/>
              <a:t>See things with your mind</a:t>
            </a:r>
          </a:p>
          <a:p>
            <a:pPr lvl="1"/>
            <a:r>
              <a:rPr lang="en-US" dirty="0" smtClean="0"/>
              <a:t>Develop a study system</a:t>
            </a:r>
          </a:p>
          <a:p>
            <a:r>
              <a:rPr lang="en-US" b="1" dirty="0" smtClean="0"/>
              <a:t>Expand</a:t>
            </a:r>
          </a:p>
          <a:p>
            <a:pPr lvl="1"/>
            <a:r>
              <a:rPr lang="en-US" dirty="0" smtClean="0"/>
              <a:t>Outside of classroom</a:t>
            </a:r>
          </a:p>
          <a:p>
            <a:pPr lvl="1"/>
            <a:r>
              <a:rPr lang="en-US" dirty="0" smtClean="0"/>
              <a:t>People, TV, magazines, etc.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Speak</a:t>
            </a:r>
          </a:p>
          <a:p>
            <a:pPr lvl="1"/>
            <a:r>
              <a:rPr lang="en-US" dirty="0" smtClean="0"/>
              <a:t>Speak aloud every day</a:t>
            </a:r>
          </a:p>
          <a:p>
            <a:pPr lvl="1"/>
            <a:r>
              <a:rPr lang="en-US" dirty="0" smtClean="0"/>
              <a:t>Teachers, classmates, etc.</a:t>
            </a:r>
          </a:p>
          <a:p>
            <a:pPr lvl="1"/>
            <a:r>
              <a:rPr lang="en-US" dirty="0" smtClean="0"/>
              <a:t>Experiment</a:t>
            </a:r>
          </a:p>
          <a:p>
            <a:r>
              <a:rPr lang="en-US" b="1" dirty="0" smtClean="0"/>
              <a:t>Practice</a:t>
            </a:r>
            <a:endParaRPr lang="en-US" dirty="0" smtClean="0"/>
          </a:p>
          <a:p>
            <a:pPr lvl="1"/>
            <a:r>
              <a:rPr lang="en-US" dirty="0" smtClean="0"/>
              <a:t>Practice daily</a:t>
            </a:r>
          </a:p>
          <a:p>
            <a:pPr lvl="1"/>
            <a:r>
              <a:rPr lang="en-US" dirty="0" smtClean="0"/>
              <a:t>Don’t cram the night before!</a:t>
            </a:r>
          </a:p>
          <a:p>
            <a:r>
              <a:rPr lang="en-US" b="1" dirty="0" smtClean="0"/>
              <a:t>Connect</a:t>
            </a:r>
            <a:endParaRPr lang="en-US" dirty="0" smtClean="0"/>
          </a:p>
          <a:p>
            <a:pPr lvl="1"/>
            <a:r>
              <a:rPr lang="en-US" dirty="0" smtClean="0"/>
              <a:t>Look for an English connection</a:t>
            </a:r>
          </a:p>
          <a:p>
            <a:r>
              <a:rPr lang="en-US" b="1" dirty="0" smtClean="0"/>
              <a:t>Have fun!</a:t>
            </a:r>
            <a:endParaRPr lang="en-US" dirty="0" smtClean="0"/>
          </a:p>
          <a:p>
            <a:pPr lvl="1"/>
            <a:r>
              <a:rPr lang="en-US" dirty="0" smtClean="0"/>
              <a:t>The more you try, the more you’ll learn</a:t>
            </a:r>
          </a:p>
          <a:p>
            <a:pPr lvl="1"/>
            <a:r>
              <a:rPr lang="en-US" dirty="0" smtClean="0"/>
              <a:t>Helps you relax to learn more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Bonjour! </a:t>
            </a:r>
            <a:r>
              <a:rPr lang="en-US" i="1" dirty="0" smtClean="0"/>
              <a:t>(pp.2-3)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Objectifs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In these preliminary lessons you will learn to:</a:t>
            </a:r>
          </a:p>
          <a:p>
            <a:r>
              <a:rPr lang="en-US" dirty="0" smtClean="0"/>
              <a:t>say the alphabet</a:t>
            </a:r>
          </a:p>
          <a:p>
            <a:r>
              <a:rPr lang="en-US" dirty="0" smtClean="0"/>
              <a:t>greet people</a:t>
            </a:r>
          </a:p>
          <a:p>
            <a:r>
              <a:rPr lang="en-US" dirty="0" smtClean="0"/>
              <a:t>say good-bye to people</a:t>
            </a:r>
          </a:p>
          <a:p>
            <a:r>
              <a:rPr lang="en-US" dirty="0" smtClean="0"/>
              <a:t>ask people how they are</a:t>
            </a:r>
          </a:p>
          <a:p>
            <a:r>
              <a:rPr lang="en-US" dirty="0" smtClean="0"/>
              <a:t>ask and tell names</a:t>
            </a:r>
          </a:p>
          <a:p>
            <a:r>
              <a:rPr lang="en-US" dirty="0" smtClean="0"/>
              <a:t>express simple courtesies</a:t>
            </a:r>
          </a:p>
          <a:p>
            <a:r>
              <a:rPr lang="en-US" dirty="0" smtClean="0"/>
              <a:t>find out and tell the day of the week</a:t>
            </a:r>
          </a:p>
          <a:p>
            <a:r>
              <a:rPr lang="en-US" dirty="0" smtClean="0"/>
              <a:t>find out and tell the months of the year</a:t>
            </a:r>
          </a:p>
          <a:p>
            <a:r>
              <a:rPr lang="en-US" dirty="0" smtClean="0"/>
              <a:t>count from 1-30</a:t>
            </a:r>
          </a:p>
          <a:p>
            <a:r>
              <a:rPr lang="en-US" dirty="0" smtClean="0"/>
              <a:t>find out and tell the time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/>
          <a:lstStyle/>
          <a:p>
            <a:r>
              <a:rPr lang="en-US" dirty="0" err="1" smtClean="0"/>
              <a:t>L’alphabet</a:t>
            </a:r>
            <a:r>
              <a:rPr lang="en-US" dirty="0" smtClean="0"/>
              <a:t> </a:t>
            </a:r>
            <a:r>
              <a:rPr lang="en-US" dirty="0" err="1" smtClean="0"/>
              <a:t>français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8034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1436" y="2590800"/>
            <a:ext cx="60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“ah”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66225" y="1600200"/>
            <a:ext cx="7360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2309" y="259080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bé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06018" y="1600200"/>
            <a:ext cx="785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03858" y="2590800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cé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53409" y="1600200"/>
            <a:ext cx="878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55161" y="2590800"/>
            <a:ext cx="60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dé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16670" y="1600200"/>
            <a:ext cx="720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78424" y="2590800"/>
            <a:ext cx="482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“e”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16397" y="1600200"/>
            <a:ext cx="6832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9447" y="2590800"/>
            <a:ext cx="72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effe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68410" y="1600200"/>
            <a:ext cx="8322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28349" y="2590800"/>
            <a:ext cx="59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gé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14400" y="2831068"/>
            <a:ext cx="9364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8451" y="3821668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hache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45703" y="2831068"/>
            <a:ext cx="4988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9654" y="3821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i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066377" y="2831068"/>
            <a:ext cx="473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55508" y="3821668"/>
            <a:ext cx="486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ji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054630" y="2831068"/>
            <a:ext cx="793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82126" y="3821668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“ka”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299730" y="2831068"/>
            <a:ext cx="6976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59695" y="3821668"/>
            <a:ext cx="703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elle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248081" y="2831068"/>
            <a:ext cx="10198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90598" y="3821668"/>
            <a:ext cx="966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emme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423884" y="2831068"/>
            <a:ext cx="8755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71459" y="3821668"/>
            <a:ext cx="841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enne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52684" y="4038600"/>
            <a:ext cx="9268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57860" y="5029200"/>
            <a:ext cx="490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“o”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973439" y="4038600"/>
            <a:ext cx="721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42310" y="502920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pé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835486" y="4038600"/>
            <a:ext cx="9268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98921" y="5029200"/>
            <a:ext cx="600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ku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090697" y="4038600"/>
            <a:ext cx="7681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04576" y="5029200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erre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345965" y="4038600"/>
            <a:ext cx="6559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91617" y="5029200"/>
            <a:ext cx="777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esse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382734" y="4038600"/>
            <a:ext cx="7505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90527" y="5029200"/>
            <a:ext cx="56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té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443006" y="4038600"/>
            <a:ext cx="8707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31358" y="5029200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“u”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905000" y="5269468"/>
            <a:ext cx="8002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052248" y="6260068"/>
            <a:ext cx="59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vé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856809" y="5269468"/>
            <a:ext cx="11256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775196" y="6260068"/>
            <a:ext cx="1292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“double </a:t>
            </a:r>
            <a:r>
              <a:rPr lang="en-US" dirty="0" err="1" smtClean="0"/>
              <a:t>vé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4136750" y="5269468"/>
            <a:ext cx="7922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75864" y="6260068"/>
            <a:ext cx="638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ixe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343617" y="5269468"/>
            <a:ext cx="7328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86788" y="6260068"/>
            <a:ext cx="88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grec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412822" y="5269468"/>
            <a:ext cx="7168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66036" y="6260068"/>
            <a:ext cx="815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zède</a:t>
            </a:r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Keys to Pronunciation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letter </a:t>
            </a:r>
            <a:r>
              <a:rPr lang="en-US" b="1" dirty="0" smtClean="0">
                <a:solidFill>
                  <a:srgbClr val="FF0000"/>
                </a:solidFill>
              </a:rPr>
              <a:t>“C”</a:t>
            </a:r>
            <a:r>
              <a:rPr lang="en-US" dirty="0" smtClean="0"/>
              <a:t> has 2 sounds:</a:t>
            </a:r>
          </a:p>
          <a:p>
            <a:pPr lvl="1"/>
            <a:r>
              <a:rPr lang="en-US" dirty="0" smtClean="0"/>
              <a:t>When followed by </a:t>
            </a:r>
            <a:r>
              <a:rPr lang="en-US" b="1" dirty="0" smtClean="0"/>
              <a:t>“e” </a:t>
            </a:r>
            <a:r>
              <a:rPr lang="en-US" dirty="0" smtClean="0"/>
              <a:t>or </a:t>
            </a:r>
            <a:r>
              <a:rPr lang="en-US" b="1" dirty="0" smtClean="0"/>
              <a:t>“</a:t>
            </a:r>
            <a:r>
              <a:rPr lang="en-US" b="1" dirty="0" err="1" smtClean="0"/>
              <a:t>i</a:t>
            </a:r>
            <a:r>
              <a:rPr lang="en-US" b="1" dirty="0" smtClean="0"/>
              <a:t>”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>
                <a:sym typeface="Wingdings" pitchFamily="2" charset="2"/>
              </a:rPr>
              <a:t>soft “s” sound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When followed by </a:t>
            </a:r>
            <a:r>
              <a:rPr lang="en-US" b="1" dirty="0" smtClean="0">
                <a:sym typeface="Wingdings" pitchFamily="2" charset="2"/>
              </a:rPr>
              <a:t>“a,” “o,”</a:t>
            </a:r>
            <a:r>
              <a:rPr lang="en-US" dirty="0" smtClean="0">
                <a:sym typeface="Wingdings" pitchFamily="2" charset="2"/>
              </a:rPr>
              <a:t> or </a:t>
            </a:r>
            <a:r>
              <a:rPr lang="en-US" b="1" dirty="0" smtClean="0">
                <a:sym typeface="Wingdings" pitchFamily="2" charset="2"/>
              </a:rPr>
              <a:t>“u”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i="1" dirty="0" smtClean="0">
                <a:sym typeface="Wingdings" pitchFamily="2" charset="2"/>
              </a:rPr>
              <a:t>hard “k” sound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r>
              <a:rPr lang="en-US" dirty="0" smtClean="0"/>
              <a:t>The letter </a:t>
            </a:r>
            <a:r>
              <a:rPr lang="en-US" b="1" dirty="0" smtClean="0">
                <a:solidFill>
                  <a:srgbClr val="FF0000"/>
                </a:solidFill>
              </a:rPr>
              <a:t>“G”</a:t>
            </a:r>
            <a:r>
              <a:rPr lang="en-US" dirty="0" smtClean="0"/>
              <a:t> </a:t>
            </a:r>
            <a:r>
              <a:rPr lang="en-US" i="1" dirty="0" smtClean="0"/>
              <a:t>also</a:t>
            </a:r>
            <a:r>
              <a:rPr lang="en-US" dirty="0" smtClean="0"/>
              <a:t> has 2 sounds:</a:t>
            </a:r>
          </a:p>
          <a:p>
            <a:pPr lvl="1"/>
            <a:r>
              <a:rPr lang="en-US" dirty="0" smtClean="0"/>
              <a:t>When followed by </a:t>
            </a:r>
            <a:r>
              <a:rPr lang="en-US" b="1" dirty="0" smtClean="0"/>
              <a:t>“e” </a:t>
            </a:r>
            <a:r>
              <a:rPr lang="en-US" dirty="0" smtClean="0"/>
              <a:t>or </a:t>
            </a:r>
            <a:r>
              <a:rPr lang="en-US" b="1" dirty="0" smtClean="0"/>
              <a:t>“</a:t>
            </a:r>
            <a:r>
              <a:rPr lang="en-US" b="1" dirty="0" err="1" smtClean="0"/>
              <a:t>i</a:t>
            </a:r>
            <a:r>
              <a:rPr lang="en-US" b="1" dirty="0" smtClean="0"/>
              <a:t>”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>
                <a:sym typeface="Wingdings" pitchFamily="2" charset="2"/>
              </a:rPr>
              <a:t>soft “j” sound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When followed by </a:t>
            </a:r>
            <a:r>
              <a:rPr lang="en-US" b="1" dirty="0" smtClean="0">
                <a:sym typeface="Wingdings" pitchFamily="2" charset="2"/>
              </a:rPr>
              <a:t>“a,” “o,”</a:t>
            </a:r>
            <a:r>
              <a:rPr lang="en-US" dirty="0" smtClean="0">
                <a:sym typeface="Wingdings" pitchFamily="2" charset="2"/>
              </a:rPr>
              <a:t> or </a:t>
            </a:r>
            <a:r>
              <a:rPr lang="en-US" b="1" dirty="0" smtClean="0">
                <a:sym typeface="Wingdings" pitchFamily="2" charset="2"/>
              </a:rPr>
              <a:t>“u”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i="1" dirty="0" smtClean="0">
                <a:sym typeface="Wingdings" pitchFamily="2" charset="2"/>
              </a:rPr>
              <a:t>hard “</a:t>
            </a:r>
            <a:r>
              <a:rPr lang="en-US" i="1" dirty="0" err="1" smtClean="0">
                <a:sym typeface="Wingdings" pitchFamily="2" charset="2"/>
              </a:rPr>
              <a:t>gh</a:t>
            </a:r>
            <a:r>
              <a:rPr lang="en-US" i="1" dirty="0" smtClean="0">
                <a:sym typeface="Wingdings" pitchFamily="2" charset="2"/>
              </a:rPr>
              <a:t>” sound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The letter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“H”</a:t>
            </a:r>
            <a:r>
              <a:rPr lang="en-US" dirty="0" smtClean="0">
                <a:sym typeface="Wingdings" pitchFamily="2" charset="2"/>
              </a:rPr>
              <a:t> is </a:t>
            </a:r>
            <a:r>
              <a:rPr lang="en-US" b="1" i="1" u="sng" dirty="0" smtClean="0">
                <a:sym typeface="Wingdings" pitchFamily="2" charset="2"/>
              </a:rPr>
              <a:t>always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SILENT</a:t>
            </a:r>
            <a:r>
              <a:rPr lang="en-US" dirty="0" smtClean="0">
                <a:sym typeface="Wingdings" pitchFamily="2" charset="2"/>
              </a:rPr>
              <a:t>!!!</a:t>
            </a:r>
          </a:p>
          <a:p>
            <a:r>
              <a:rPr lang="en-US" dirty="0" smtClean="0">
                <a:sym typeface="Wingdings" pitchFamily="2" charset="2"/>
              </a:rPr>
              <a:t>The letter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“Q”</a:t>
            </a:r>
            <a:r>
              <a:rPr lang="en-US" dirty="0" smtClean="0">
                <a:sym typeface="Wingdings" pitchFamily="2" charset="2"/>
              </a:rPr>
              <a:t> is </a:t>
            </a:r>
            <a:r>
              <a:rPr lang="en-US" i="1" dirty="0" smtClean="0">
                <a:sym typeface="Wingdings" pitchFamily="2" charset="2"/>
              </a:rPr>
              <a:t>always</a:t>
            </a:r>
            <a:r>
              <a:rPr lang="en-US" dirty="0" smtClean="0">
                <a:sym typeface="Wingdings" pitchFamily="2" charset="2"/>
              </a:rPr>
              <a:t> followed by a </a:t>
            </a:r>
            <a:r>
              <a:rPr lang="en-US" b="1" dirty="0" smtClean="0">
                <a:sym typeface="Wingdings" pitchFamily="2" charset="2"/>
              </a:rPr>
              <a:t>“U”</a:t>
            </a:r>
          </a:p>
          <a:p>
            <a:pPr lvl="1"/>
            <a:r>
              <a:rPr lang="en-US" i="1" dirty="0" smtClean="0">
                <a:sym typeface="Wingdings" pitchFamily="2" charset="2"/>
              </a:rPr>
              <a:t>Always </a:t>
            </a:r>
            <a:r>
              <a:rPr lang="en-US" dirty="0" smtClean="0">
                <a:sym typeface="Wingdings" pitchFamily="2" charset="2"/>
              </a:rPr>
              <a:t>makes a </a:t>
            </a:r>
            <a:r>
              <a:rPr lang="en-US" i="1" dirty="0" smtClean="0">
                <a:sym typeface="Wingdings" pitchFamily="2" charset="2"/>
              </a:rPr>
              <a:t>“k” sound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Never a </a:t>
            </a:r>
            <a:r>
              <a:rPr lang="en-US" i="1" dirty="0" smtClean="0">
                <a:sym typeface="Wingdings" pitchFamily="2" charset="2"/>
              </a:rPr>
              <a:t>“</a:t>
            </a:r>
            <a:r>
              <a:rPr lang="en-US" i="1" dirty="0" err="1" smtClean="0">
                <a:sym typeface="Wingdings" pitchFamily="2" charset="2"/>
              </a:rPr>
              <a:t>kwa</a:t>
            </a:r>
            <a:r>
              <a:rPr lang="en-US" i="1" dirty="0" smtClean="0">
                <a:sym typeface="Wingdings" pitchFamily="2" charset="2"/>
              </a:rPr>
              <a:t>”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i="1" dirty="0" smtClean="0">
                <a:sym typeface="Wingdings" pitchFamily="2" charset="2"/>
              </a:rPr>
              <a:t>sound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The letter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“R”</a:t>
            </a:r>
            <a:r>
              <a:rPr lang="en-US" dirty="0" smtClean="0">
                <a:sym typeface="Wingdings" pitchFamily="2" charset="2"/>
              </a:rPr>
              <a:t> is pronounced in the back of the throat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A – </a:t>
            </a:r>
            <a:r>
              <a:rPr lang="en-US" i="1" dirty="0" smtClean="0"/>
              <a:t>Bonjour! </a:t>
            </a:r>
            <a:r>
              <a:rPr lang="en-US" sz="2700" i="1" dirty="0" smtClean="0">
                <a:solidFill>
                  <a:srgbClr val="04617B"/>
                </a:solidFill>
              </a:rPr>
              <a:t>(pp.2-3)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err="1" smtClean="0"/>
              <a:t>Français</a:t>
            </a:r>
            <a:endParaRPr lang="en-US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u="sng" dirty="0" err="1" smtClean="0"/>
              <a:t>Anglais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Bonjour!</a:t>
            </a:r>
          </a:p>
          <a:p>
            <a:r>
              <a:rPr lang="en-US" b="1" dirty="0" err="1" smtClean="0"/>
              <a:t>Salut</a:t>
            </a:r>
            <a:r>
              <a:rPr lang="en-US" b="1" dirty="0" smtClean="0"/>
              <a:t>!</a:t>
            </a:r>
          </a:p>
          <a:p>
            <a:r>
              <a:rPr lang="en-US" b="1" dirty="0" err="1" smtClean="0"/>
              <a:t>Ça</a:t>
            </a:r>
            <a:r>
              <a:rPr lang="en-US" b="1" dirty="0" smtClean="0"/>
              <a:t> </a:t>
            </a:r>
            <a:r>
              <a:rPr lang="en-US" b="1" dirty="0" err="1" smtClean="0"/>
              <a:t>va</a:t>
            </a:r>
            <a:r>
              <a:rPr lang="en-US" b="1" dirty="0" smtClean="0"/>
              <a:t>?</a:t>
            </a:r>
          </a:p>
          <a:p>
            <a:r>
              <a:rPr lang="en-US" b="1" dirty="0" err="1" smtClean="0"/>
              <a:t>Ça</a:t>
            </a:r>
            <a:r>
              <a:rPr lang="en-US" b="1" dirty="0" smtClean="0"/>
              <a:t> </a:t>
            </a:r>
            <a:r>
              <a:rPr lang="en-US" b="1" dirty="0" err="1" smtClean="0"/>
              <a:t>va</a:t>
            </a:r>
            <a:r>
              <a:rPr lang="en-US" b="1" dirty="0" smtClean="0"/>
              <a:t>!</a:t>
            </a:r>
          </a:p>
          <a:p>
            <a:r>
              <a:rPr lang="en-US" b="1" dirty="0" err="1" smtClean="0"/>
              <a:t>Ça</a:t>
            </a:r>
            <a:r>
              <a:rPr lang="en-US" b="1" dirty="0" smtClean="0"/>
              <a:t> </a:t>
            </a:r>
            <a:r>
              <a:rPr lang="en-US" b="1" dirty="0" err="1" smtClean="0"/>
              <a:t>va</a:t>
            </a:r>
            <a:r>
              <a:rPr lang="en-US" b="1" dirty="0" smtClean="0"/>
              <a:t>…</a:t>
            </a:r>
          </a:p>
          <a:p>
            <a:pPr lvl="1"/>
            <a:r>
              <a:rPr lang="en-US" b="1" dirty="0" err="1" smtClean="0"/>
              <a:t>bien</a:t>
            </a:r>
            <a:r>
              <a:rPr lang="en-US" b="1" dirty="0" smtClean="0"/>
              <a:t>, merci.</a:t>
            </a:r>
          </a:p>
          <a:p>
            <a:pPr lvl="1"/>
            <a:r>
              <a:rPr lang="en-US" b="1" dirty="0" err="1" smtClean="0"/>
              <a:t>très</a:t>
            </a:r>
            <a:r>
              <a:rPr lang="en-US" b="1" dirty="0" smtClean="0"/>
              <a:t> </a:t>
            </a:r>
            <a:r>
              <a:rPr lang="en-US" b="1" dirty="0" err="1" smtClean="0"/>
              <a:t>bien</a:t>
            </a:r>
            <a:r>
              <a:rPr lang="en-US" b="1" dirty="0" smtClean="0"/>
              <a:t>.</a:t>
            </a:r>
          </a:p>
          <a:p>
            <a:pPr lvl="1"/>
            <a:r>
              <a:rPr lang="en-US" b="1" dirty="0" smtClean="0"/>
              <a:t>mal.</a:t>
            </a:r>
          </a:p>
          <a:p>
            <a:pPr lvl="1"/>
            <a:r>
              <a:rPr lang="en-US" b="1" dirty="0" err="1" smtClean="0"/>
              <a:t>très</a:t>
            </a:r>
            <a:r>
              <a:rPr lang="en-US" b="1" dirty="0" smtClean="0"/>
              <a:t> mal.</a:t>
            </a:r>
          </a:p>
          <a:p>
            <a:pPr lvl="1"/>
            <a:r>
              <a:rPr lang="en-US" b="1" dirty="0" err="1" smtClean="0"/>
              <a:t>comme</a:t>
            </a:r>
            <a:r>
              <a:rPr lang="en-US" b="1" dirty="0" smtClean="0"/>
              <a:t> </a:t>
            </a:r>
            <a:r>
              <a:rPr lang="en-US" b="1" dirty="0" err="1" smtClean="0"/>
              <a:t>ci</a:t>
            </a:r>
            <a:r>
              <a:rPr lang="en-US" b="1" dirty="0" smtClean="0"/>
              <a:t>, </a:t>
            </a:r>
            <a:r>
              <a:rPr lang="en-US" b="1" dirty="0" err="1" smtClean="0"/>
              <a:t>comme</a:t>
            </a:r>
            <a:r>
              <a:rPr lang="en-US" b="1" dirty="0" smtClean="0"/>
              <a:t> </a:t>
            </a:r>
            <a:r>
              <a:rPr lang="en-US" b="1" dirty="0" err="1" smtClean="0"/>
              <a:t>ça</a:t>
            </a:r>
            <a:endParaRPr lang="en-US" b="1" dirty="0" smtClean="0"/>
          </a:p>
          <a:p>
            <a:r>
              <a:rPr lang="en-US" b="1" dirty="0" smtClean="0"/>
              <a:t>Pas mal, merci.</a:t>
            </a:r>
          </a:p>
          <a:p>
            <a:r>
              <a:rPr lang="en-US" b="1" dirty="0" smtClean="0"/>
              <a:t>Et </a:t>
            </a:r>
            <a:r>
              <a:rPr lang="en-US" b="1" dirty="0" err="1" smtClean="0"/>
              <a:t>toi</a:t>
            </a:r>
            <a:r>
              <a:rPr lang="en-US" b="1" dirty="0" smtClean="0"/>
              <a:t>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smtClean="0"/>
              <a:t>Hello!</a:t>
            </a:r>
          </a:p>
          <a:p>
            <a:r>
              <a:rPr lang="en-US" i="1" dirty="0" smtClean="0"/>
              <a:t>Hi!</a:t>
            </a:r>
          </a:p>
          <a:p>
            <a:r>
              <a:rPr lang="en-US" i="1" dirty="0" smtClean="0"/>
              <a:t>How are you doing?</a:t>
            </a:r>
          </a:p>
          <a:p>
            <a:r>
              <a:rPr lang="en-US" i="1" dirty="0" smtClean="0"/>
              <a:t>I’m fine!</a:t>
            </a:r>
          </a:p>
          <a:p>
            <a:r>
              <a:rPr lang="en-US" i="1" dirty="0" smtClean="0"/>
              <a:t>I’m doing…</a:t>
            </a:r>
          </a:p>
          <a:p>
            <a:pPr lvl="1"/>
            <a:r>
              <a:rPr lang="en-US" i="1" dirty="0" smtClean="0"/>
              <a:t>well, thank you.</a:t>
            </a:r>
          </a:p>
          <a:p>
            <a:pPr lvl="1"/>
            <a:r>
              <a:rPr lang="en-US" i="1" dirty="0" smtClean="0"/>
              <a:t>very well.</a:t>
            </a:r>
          </a:p>
          <a:p>
            <a:pPr lvl="1"/>
            <a:r>
              <a:rPr lang="en-US" i="1" dirty="0" smtClean="0"/>
              <a:t>bad.</a:t>
            </a:r>
          </a:p>
          <a:p>
            <a:pPr lvl="1"/>
            <a:r>
              <a:rPr lang="en-US" i="1" dirty="0" smtClean="0"/>
              <a:t>very bad.</a:t>
            </a:r>
          </a:p>
          <a:p>
            <a:pPr lvl="1"/>
            <a:r>
              <a:rPr lang="en-US" i="1" dirty="0" smtClean="0"/>
              <a:t>so-so.</a:t>
            </a:r>
          </a:p>
          <a:p>
            <a:r>
              <a:rPr lang="en-US" i="1" dirty="0" smtClean="0"/>
              <a:t>Not bad, thanks.</a:t>
            </a:r>
          </a:p>
          <a:p>
            <a:r>
              <a:rPr lang="en-US" i="1" dirty="0" smtClean="0"/>
              <a:t>And you?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A </a:t>
            </a:r>
            <a:r>
              <a:rPr lang="en-US" i="1" dirty="0" smtClean="0"/>
              <a:t>(extra)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err="1" smtClean="0"/>
              <a:t>Français</a:t>
            </a:r>
            <a:endParaRPr lang="en-US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u="sng" dirty="0" err="1" smtClean="0"/>
              <a:t>Anglais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b="1" dirty="0" smtClean="0"/>
              <a:t>Comment </a:t>
            </a:r>
            <a:r>
              <a:rPr lang="en-US" b="1" dirty="0" err="1" smtClean="0"/>
              <a:t>ça</a:t>
            </a:r>
            <a:r>
              <a:rPr lang="en-US" b="1" dirty="0" smtClean="0"/>
              <a:t> </a:t>
            </a:r>
            <a:r>
              <a:rPr lang="en-US" b="1" dirty="0" err="1" smtClean="0"/>
              <a:t>va</a:t>
            </a:r>
            <a:r>
              <a:rPr lang="en-US" b="1" dirty="0" smtClean="0"/>
              <a:t>?</a:t>
            </a:r>
          </a:p>
          <a:p>
            <a:r>
              <a:rPr lang="en-US" b="1" dirty="0" smtClean="0"/>
              <a:t>Comment vas-</a:t>
            </a:r>
            <a:r>
              <a:rPr lang="en-US" b="1" dirty="0" err="1" smtClean="0"/>
              <a:t>tu</a:t>
            </a:r>
            <a:r>
              <a:rPr lang="en-US" b="1" dirty="0" smtClean="0"/>
              <a:t>?</a:t>
            </a:r>
          </a:p>
          <a:p>
            <a:r>
              <a:rPr lang="en-US" b="1" dirty="0" smtClean="0"/>
              <a:t>Comment </a:t>
            </a:r>
            <a:r>
              <a:rPr lang="en-US" b="1" dirty="0" err="1" smtClean="0"/>
              <a:t>allez-vous</a:t>
            </a:r>
            <a:r>
              <a:rPr lang="en-US" b="1" dirty="0" smtClean="0"/>
              <a:t>?</a:t>
            </a:r>
          </a:p>
          <a:p>
            <a:r>
              <a:rPr lang="en-US" b="1" dirty="0" smtClean="0"/>
              <a:t>Je </a:t>
            </a:r>
            <a:r>
              <a:rPr lang="en-US" b="1" dirty="0" err="1" smtClean="0"/>
              <a:t>vais</a:t>
            </a:r>
            <a:r>
              <a:rPr lang="en-US" b="1" dirty="0" smtClean="0"/>
              <a:t> </a:t>
            </a:r>
            <a:r>
              <a:rPr lang="en-US" b="1" dirty="0" err="1" smtClean="0"/>
              <a:t>bien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Et </a:t>
            </a:r>
            <a:r>
              <a:rPr lang="en-US" b="1" dirty="0" err="1" smtClean="0"/>
              <a:t>vous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i="1" dirty="0" smtClean="0"/>
              <a:t>How are you doing?</a:t>
            </a:r>
          </a:p>
          <a:p>
            <a:r>
              <a:rPr lang="en-US" i="1" dirty="0" smtClean="0"/>
              <a:t>How are you doing?</a:t>
            </a:r>
          </a:p>
          <a:p>
            <a:r>
              <a:rPr lang="en-US" i="1" dirty="0" smtClean="0"/>
              <a:t>How are you doing? (formal)</a:t>
            </a:r>
          </a:p>
          <a:p>
            <a:r>
              <a:rPr lang="en-US" i="1" dirty="0" smtClean="0"/>
              <a:t>I’m doing well.</a:t>
            </a:r>
          </a:p>
          <a:p>
            <a:r>
              <a:rPr lang="en-US" i="1" dirty="0" smtClean="0"/>
              <a:t>And you? (formal)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A – </a:t>
            </a:r>
            <a:r>
              <a:rPr lang="en-US" i="1" dirty="0" smtClean="0"/>
              <a:t>Bonjour! </a:t>
            </a:r>
            <a:r>
              <a:rPr lang="en-US" sz="2700" i="1" dirty="0" smtClean="0">
                <a:solidFill>
                  <a:srgbClr val="04617B"/>
                </a:solidFill>
              </a:rPr>
              <a:t>(pp.2-3)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err="1" smtClean="0"/>
              <a:t>Français</a:t>
            </a:r>
            <a:endParaRPr lang="en-US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u="sng" dirty="0" err="1" smtClean="0"/>
              <a:t>Anglais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b="1" dirty="0" smtClean="0"/>
              <a:t>monsieur</a:t>
            </a:r>
          </a:p>
          <a:p>
            <a:r>
              <a:rPr lang="en-US" b="1" dirty="0" err="1" smtClean="0"/>
              <a:t>madame</a:t>
            </a:r>
            <a:endParaRPr lang="en-US" b="1" dirty="0" smtClean="0"/>
          </a:p>
          <a:p>
            <a:r>
              <a:rPr lang="en-US" b="1" dirty="0" smtClean="0"/>
              <a:t>mademoiselle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i="1" dirty="0" smtClean="0"/>
              <a:t>Mr. / Sir</a:t>
            </a:r>
          </a:p>
          <a:p>
            <a:r>
              <a:rPr lang="en-US" i="1" dirty="0" smtClean="0"/>
              <a:t>Mrs. / Ma’am</a:t>
            </a:r>
          </a:p>
          <a:p>
            <a:r>
              <a:rPr lang="en-US" i="1" dirty="0" smtClean="0"/>
              <a:t>Miss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 </a:t>
            </a:r>
            <a:r>
              <a:rPr lang="en-US" dirty="0" err="1" smtClean="0"/>
              <a:t>revoir</a:t>
            </a:r>
            <a:r>
              <a:rPr lang="en-US" dirty="0" smtClean="0"/>
              <a:t>! </a:t>
            </a:r>
            <a:r>
              <a:rPr lang="en-US" i="1" dirty="0" smtClean="0"/>
              <a:t>(pp.4-5)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B – </a:t>
            </a:r>
            <a:r>
              <a:rPr lang="en-US" i="1" dirty="0" smtClean="0"/>
              <a:t>Au </a:t>
            </a:r>
            <a:r>
              <a:rPr lang="en-US" i="1" dirty="0" err="1" smtClean="0"/>
              <a:t>revoir</a:t>
            </a:r>
            <a:r>
              <a:rPr lang="en-US" i="1" dirty="0" smtClean="0"/>
              <a:t>! </a:t>
            </a:r>
            <a:r>
              <a:rPr lang="en-US" sz="2700" i="1" dirty="0" smtClean="0">
                <a:solidFill>
                  <a:srgbClr val="04617B"/>
                </a:solidFill>
              </a:rPr>
              <a:t>(pp.4-5)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err="1" smtClean="0"/>
              <a:t>Français</a:t>
            </a:r>
            <a:endParaRPr lang="en-US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u="sng" dirty="0" err="1" smtClean="0"/>
              <a:t>Anglais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b="1" dirty="0" smtClean="0"/>
              <a:t>Au </a:t>
            </a:r>
            <a:r>
              <a:rPr lang="en-US" b="1" dirty="0" err="1" smtClean="0"/>
              <a:t>revoir</a:t>
            </a:r>
            <a:r>
              <a:rPr lang="en-US" b="1" dirty="0" smtClean="0"/>
              <a:t>!</a:t>
            </a:r>
          </a:p>
          <a:p>
            <a:r>
              <a:rPr lang="en-US" b="1" dirty="0" smtClean="0"/>
              <a:t>À </a:t>
            </a:r>
            <a:r>
              <a:rPr lang="en-US" b="1" dirty="0" err="1" smtClean="0"/>
              <a:t>bientôt</a:t>
            </a:r>
            <a:r>
              <a:rPr lang="en-US" b="1" dirty="0" smtClean="0"/>
              <a:t>!</a:t>
            </a:r>
          </a:p>
          <a:p>
            <a:r>
              <a:rPr lang="en-US" b="1" dirty="0" smtClean="0"/>
              <a:t>À tout à </a:t>
            </a:r>
            <a:r>
              <a:rPr lang="en-US" b="1" dirty="0" err="1" smtClean="0"/>
              <a:t>l’heure</a:t>
            </a:r>
            <a:r>
              <a:rPr lang="en-US" b="1" dirty="0" smtClean="0"/>
              <a:t>!</a:t>
            </a:r>
          </a:p>
          <a:p>
            <a:r>
              <a:rPr lang="en-US" b="1" dirty="0" smtClean="0"/>
              <a:t>À </a:t>
            </a:r>
            <a:r>
              <a:rPr lang="en-US" b="1" dirty="0" err="1" smtClean="0"/>
              <a:t>demain</a:t>
            </a:r>
            <a:r>
              <a:rPr lang="en-US" b="1" dirty="0" smtClean="0"/>
              <a:t>!</a:t>
            </a:r>
          </a:p>
          <a:p>
            <a:r>
              <a:rPr lang="en-US" b="1" dirty="0" smtClean="0"/>
              <a:t>Ciao!</a:t>
            </a:r>
          </a:p>
          <a:p>
            <a:r>
              <a:rPr lang="en-US" b="1" dirty="0" err="1" smtClean="0"/>
              <a:t>Salut</a:t>
            </a:r>
            <a:r>
              <a:rPr lang="en-US" b="1" dirty="0" smtClean="0"/>
              <a:t>!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i="1" dirty="0" smtClean="0"/>
              <a:t>Good-bye!</a:t>
            </a:r>
          </a:p>
          <a:p>
            <a:r>
              <a:rPr lang="en-US" i="1" dirty="0" smtClean="0"/>
              <a:t>See you soon!</a:t>
            </a:r>
          </a:p>
          <a:p>
            <a:r>
              <a:rPr lang="en-US" i="1" dirty="0" smtClean="0"/>
              <a:t>See you in a while!</a:t>
            </a:r>
          </a:p>
          <a:p>
            <a:r>
              <a:rPr lang="en-US" i="1" dirty="0" smtClean="0"/>
              <a:t>See you tomorrow!</a:t>
            </a:r>
          </a:p>
          <a:p>
            <a:r>
              <a:rPr lang="en-US" i="1" dirty="0" smtClean="0"/>
              <a:t>Bye!</a:t>
            </a:r>
          </a:p>
          <a:p>
            <a:r>
              <a:rPr lang="en-US" i="1" dirty="0" smtClean="0"/>
              <a:t>Bye!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Pourquoi</a:t>
            </a:r>
            <a:r>
              <a:rPr lang="en-US" dirty="0" smtClean="0"/>
              <a:t> le </a:t>
            </a:r>
            <a:r>
              <a:rPr lang="en-US" dirty="0" err="1" smtClean="0"/>
              <a:t>français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learn French?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noms</a:t>
            </a:r>
            <a:r>
              <a:rPr lang="en-US" dirty="0" smtClean="0"/>
              <a:t> </a:t>
            </a:r>
            <a:r>
              <a:rPr lang="en-US" i="1" dirty="0" smtClean="0"/>
              <a:t>(pp.6-7)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C – </a:t>
            </a:r>
            <a:r>
              <a:rPr lang="en-US" i="1" dirty="0" smtClean="0"/>
              <a:t>Les </a:t>
            </a:r>
            <a:r>
              <a:rPr lang="en-US" i="1" dirty="0" err="1" smtClean="0"/>
              <a:t>noms</a:t>
            </a:r>
            <a:r>
              <a:rPr lang="en-US" i="1" dirty="0" smtClean="0"/>
              <a:t> </a:t>
            </a:r>
            <a:r>
              <a:rPr lang="en-US" sz="2700" i="1" dirty="0" smtClean="0">
                <a:solidFill>
                  <a:srgbClr val="04617B"/>
                </a:solidFill>
              </a:rPr>
              <a:t>(pp.6-7)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err="1" smtClean="0"/>
              <a:t>Français</a:t>
            </a:r>
            <a:endParaRPr lang="en-US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u="sng" dirty="0" err="1" smtClean="0"/>
              <a:t>Anglais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b="1" dirty="0" err="1" smtClean="0"/>
              <a:t>Tu</a:t>
            </a:r>
            <a:r>
              <a:rPr lang="en-US" b="1" dirty="0" smtClean="0"/>
              <a:t> </a:t>
            </a:r>
            <a:r>
              <a:rPr lang="en-US" b="1" dirty="0" err="1" smtClean="0"/>
              <a:t>t’appelles</a:t>
            </a:r>
            <a:r>
              <a:rPr lang="en-US" b="1" dirty="0" smtClean="0"/>
              <a:t> comment?</a:t>
            </a:r>
          </a:p>
          <a:p>
            <a:r>
              <a:rPr lang="en-US" b="1" dirty="0" smtClean="0"/>
              <a:t>Comment </a:t>
            </a:r>
            <a:r>
              <a:rPr lang="en-US" b="1" dirty="0" err="1" smtClean="0"/>
              <a:t>tu</a:t>
            </a:r>
            <a:r>
              <a:rPr lang="en-US" b="1" dirty="0" smtClean="0"/>
              <a:t> </a:t>
            </a:r>
            <a:r>
              <a:rPr lang="en-US" b="1" dirty="0" err="1" smtClean="0"/>
              <a:t>t’appelles</a:t>
            </a:r>
            <a:r>
              <a:rPr lang="en-US" b="1" dirty="0" smtClean="0"/>
              <a:t>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Comment </a:t>
            </a:r>
            <a:r>
              <a:rPr lang="en-US" b="1" dirty="0" err="1" smtClean="0">
                <a:solidFill>
                  <a:srgbClr val="FF0000"/>
                </a:solidFill>
              </a:rPr>
              <a:t>t’appelles-tu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b="1" dirty="0" smtClean="0"/>
              <a:t>Je </a:t>
            </a:r>
            <a:r>
              <a:rPr lang="en-US" b="1" dirty="0" err="1" smtClean="0"/>
              <a:t>m’appelle</a:t>
            </a:r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i="1" dirty="0" smtClean="0"/>
              <a:t>What’s your name?</a:t>
            </a:r>
          </a:p>
          <a:p>
            <a:r>
              <a:rPr lang="en-US" i="1" dirty="0" smtClean="0"/>
              <a:t>What’s your name?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What’s your name?</a:t>
            </a:r>
          </a:p>
          <a:p>
            <a:r>
              <a:rPr lang="en-US" i="1" dirty="0" smtClean="0"/>
              <a:t>My name is…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 politesse </a:t>
            </a:r>
            <a:r>
              <a:rPr lang="en-US" i="1" dirty="0" smtClean="0"/>
              <a:t>(pp.8-9)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D – </a:t>
            </a:r>
            <a:r>
              <a:rPr lang="en-US" i="1" dirty="0" smtClean="0"/>
              <a:t>La politesse </a:t>
            </a:r>
            <a:r>
              <a:rPr lang="en-US" sz="2700" i="1" dirty="0" smtClean="0">
                <a:solidFill>
                  <a:srgbClr val="04617B"/>
                </a:solidFill>
              </a:rPr>
              <a:t>(pp.8-9)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err="1" smtClean="0"/>
              <a:t>Français</a:t>
            </a:r>
            <a:endParaRPr lang="en-US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u="sng" dirty="0" err="1" smtClean="0"/>
              <a:t>Anglais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Formal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err="1" smtClean="0"/>
              <a:t>S’il</a:t>
            </a:r>
            <a:r>
              <a:rPr lang="en-US" b="1" dirty="0" smtClean="0"/>
              <a:t> </a:t>
            </a:r>
            <a:r>
              <a:rPr lang="en-US" b="1" dirty="0" err="1" smtClean="0"/>
              <a:t>vous</a:t>
            </a:r>
            <a:r>
              <a:rPr lang="en-US" b="1" dirty="0" smtClean="0"/>
              <a:t> </a:t>
            </a:r>
            <a:r>
              <a:rPr lang="en-US" b="1" dirty="0" err="1" smtClean="0"/>
              <a:t>plaît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Merci (</a:t>
            </a:r>
            <a:r>
              <a:rPr lang="en-US" b="1" dirty="0" err="1" smtClean="0"/>
              <a:t>madame</a:t>
            </a:r>
            <a:r>
              <a:rPr lang="en-US" b="1" dirty="0" smtClean="0"/>
              <a:t>, etc.).</a:t>
            </a:r>
          </a:p>
          <a:p>
            <a:r>
              <a:rPr lang="en-US" b="1" dirty="0" smtClean="0"/>
              <a:t>Je </a:t>
            </a:r>
            <a:r>
              <a:rPr lang="en-US" b="1" dirty="0" err="1" smtClean="0"/>
              <a:t>vous</a:t>
            </a:r>
            <a:r>
              <a:rPr lang="en-US" b="1" dirty="0" smtClean="0"/>
              <a:t> en </a:t>
            </a:r>
            <a:r>
              <a:rPr lang="en-US" b="1" dirty="0" err="1" smtClean="0"/>
              <a:t>prie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00B050"/>
                </a:solidFill>
              </a:rPr>
              <a:t>Informal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err="1" smtClean="0"/>
              <a:t>S’il</a:t>
            </a:r>
            <a:r>
              <a:rPr lang="en-US" b="1" dirty="0" smtClean="0"/>
              <a:t> </a:t>
            </a:r>
            <a:r>
              <a:rPr lang="en-US" b="1" dirty="0" err="1" smtClean="0"/>
              <a:t>te</a:t>
            </a:r>
            <a:r>
              <a:rPr lang="en-US" b="1" dirty="0" smtClean="0"/>
              <a:t> </a:t>
            </a:r>
            <a:r>
              <a:rPr lang="en-US" b="1" dirty="0" err="1" smtClean="0"/>
              <a:t>plaît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Merci.</a:t>
            </a:r>
          </a:p>
          <a:p>
            <a:r>
              <a:rPr lang="en-US" b="1" dirty="0" smtClean="0"/>
              <a:t>Je </a:t>
            </a:r>
            <a:r>
              <a:rPr lang="en-US" b="1" dirty="0" err="1" smtClean="0"/>
              <a:t>t’en</a:t>
            </a:r>
            <a:r>
              <a:rPr lang="en-US" b="1" dirty="0" smtClean="0"/>
              <a:t> </a:t>
            </a:r>
            <a:r>
              <a:rPr lang="en-US" b="1" dirty="0" err="1" smtClean="0"/>
              <a:t>prie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en-US" i="1" dirty="0" smtClean="0"/>
          </a:p>
          <a:p>
            <a:r>
              <a:rPr lang="en-US" i="1" dirty="0" smtClean="0"/>
              <a:t>Please.</a:t>
            </a:r>
          </a:p>
          <a:p>
            <a:r>
              <a:rPr lang="en-US" i="1" dirty="0" smtClean="0"/>
              <a:t>Thank you (ma’am, etc.).</a:t>
            </a:r>
          </a:p>
          <a:p>
            <a:r>
              <a:rPr lang="en-US" i="1" dirty="0" smtClean="0"/>
              <a:t>You’re welcome.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Please.</a:t>
            </a:r>
          </a:p>
          <a:p>
            <a:r>
              <a:rPr lang="en-US" i="1" dirty="0" smtClean="0"/>
              <a:t>Thank you.</a:t>
            </a:r>
          </a:p>
          <a:p>
            <a:r>
              <a:rPr lang="en-US" i="1" dirty="0" smtClean="0"/>
              <a:t>You’re welcome.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delish.com/cm/delish/images/Ry/espresso-cup-dsh-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4533900"/>
            <a:ext cx="2324100" cy="2324100"/>
          </a:xfrm>
          <a:prstGeom prst="rect">
            <a:avLst/>
          </a:prstGeom>
          <a:noFill/>
        </p:spPr>
      </p:pic>
      <p:pic>
        <p:nvPicPr>
          <p:cNvPr id="1028" name="Picture 4" descr="http://thefreemarketeers.files.wordpress.com/2009/11/baguette-sandwich-300-px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600200"/>
            <a:ext cx="2857500" cy="18954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D – </a:t>
            </a:r>
            <a:r>
              <a:rPr lang="en-US" i="1" dirty="0" smtClean="0"/>
              <a:t>La politesse </a:t>
            </a:r>
            <a:r>
              <a:rPr lang="en-US" sz="2700" i="1" dirty="0" smtClean="0">
                <a:solidFill>
                  <a:srgbClr val="04617B"/>
                </a:solidFill>
              </a:rPr>
              <a:t>(pp.8-9)</a:t>
            </a:r>
            <a:endParaRPr lang="en-US" dirty="0"/>
          </a:p>
        </p:txBody>
      </p:sp>
      <p:pic>
        <p:nvPicPr>
          <p:cNvPr id="3" name="Picture 8" descr="http://www.marthastewart.com/sites/files/marthastewart.com/images/content/pub/ms_living/2006Q3/msl_jul06_ent_lemonade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795712"/>
            <a:ext cx="2144713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cdn.funcheap.com/wp-content/uploads/2012/02/hot-dog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90194" y="1752600"/>
            <a:ext cx="171560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5" name="Picture 9" descr="http://dining.byu.edu/catering/images/peach_crepe.JPG"/>
          <p:cNvPicPr>
            <a:picLocks noChangeAspect="1" noChangeArrowheads="1"/>
          </p:cNvPicPr>
          <p:nvPr/>
        </p:nvPicPr>
        <p:blipFill>
          <a:blip r:embed="rId6" cstate="print"/>
          <a:srcRect l="5308" t="19895" b="9528"/>
          <a:stretch>
            <a:fillRect/>
          </a:stretch>
        </p:blipFill>
        <p:spPr bwMode="auto">
          <a:xfrm>
            <a:off x="228600" y="3429000"/>
            <a:ext cx="2959454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www.pizzabareureka.com/files/wrapper_cent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1752600"/>
            <a:ext cx="2310637" cy="1981200"/>
          </a:xfrm>
          <a:prstGeom prst="rect">
            <a:avLst/>
          </a:prstGeom>
          <a:noFill/>
        </p:spPr>
      </p:pic>
      <p:pic>
        <p:nvPicPr>
          <p:cNvPr id="1030" name="Picture 6" descr="https://www.hookah-shisha.com/store/pc/catalog/Sod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4419600"/>
            <a:ext cx="1309352" cy="243840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0" name="TextBox 9"/>
          <p:cNvSpPr txBox="1"/>
          <p:nvPr/>
        </p:nvSpPr>
        <p:spPr>
          <a:xfrm>
            <a:off x="914400" y="2895600"/>
            <a:ext cx="1703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un sandwich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98955" y="3562290"/>
            <a:ext cx="1335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une</a:t>
            </a:r>
            <a:r>
              <a:rPr lang="en-US" sz="2000" b="1" dirty="0" smtClean="0"/>
              <a:t> pizza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26260" y="3352800"/>
            <a:ext cx="3217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une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saucisse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Francfort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90436" y="3714690"/>
            <a:ext cx="1524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un hot-dog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55125" y="5238690"/>
            <a:ext cx="1359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une</a:t>
            </a:r>
            <a:r>
              <a:rPr lang="en-US" sz="2000" b="1" dirty="0" smtClean="0"/>
              <a:t> crêpe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475994" y="4267200"/>
            <a:ext cx="1096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un coca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24400" y="6153090"/>
            <a:ext cx="1863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une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limonade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484689" y="4572000"/>
            <a:ext cx="1049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un café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 date </a:t>
            </a:r>
            <a:r>
              <a:rPr lang="en-US" i="1" dirty="0" smtClean="0"/>
              <a:t>(pp.10-11)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E – </a:t>
            </a:r>
            <a:r>
              <a:rPr lang="en-US" i="1" dirty="0" smtClean="0"/>
              <a:t>La date </a:t>
            </a:r>
            <a:r>
              <a:rPr lang="en-US" sz="2700" i="1" dirty="0" smtClean="0">
                <a:solidFill>
                  <a:srgbClr val="04617B"/>
                </a:solidFill>
              </a:rPr>
              <a:t>(pp.10-11)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err="1" smtClean="0"/>
              <a:t>Français</a:t>
            </a:r>
            <a:endParaRPr lang="en-US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u="sng" dirty="0" err="1" smtClean="0"/>
              <a:t>Anglais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b="1" dirty="0" err="1" smtClean="0"/>
              <a:t>C’est</a:t>
            </a:r>
            <a:r>
              <a:rPr lang="en-US" b="1" dirty="0" smtClean="0"/>
              <a:t> </a:t>
            </a:r>
            <a:r>
              <a:rPr lang="en-US" b="1" dirty="0" err="1" smtClean="0"/>
              <a:t>quel</a:t>
            </a:r>
            <a:r>
              <a:rPr lang="en-US" b="1" dirty="0" smtClean="0"/>
              <a:t> jour </a:t>
            </a:r>
            <a:r>
              <a:rPr lang="en-US" b="1" dirty="0" err="1" smtClean="0"/>
              <a:t>aujourd’hui</a:t>
            </a:r>
            <a:r>
              <a:rPr lang="en-US" b="1" dirty="0" smtClean="0"/>
              <a:t>?</a:t>
            </a:r>
          </a:p>
          <a:p>
            <a:r>
              <a:rPr lang="en-US" b="1" dirty="0" err="1" smtClean="0"/>
              <a:t>Quel</a:t>
            </a:r>
            <a:r>
              <a:rPr lang="en-US" b="1" dirty="0" smtClean="0"/>
              <a:t> jour </a:t>
            </a:r>
            <a:r>
              <a:rPr lang="en-US" b="1" dirty="0" err="1" smtClean="0"/>
              <a:t>est-ce</a:t>
            </a:r>
            <a:r>
              <a:rPr lang="en-US" b="1" dirty="0" smtClean="0"/>
              <a:t>?</a:t>
            </a:r>
          </a:p>
          <a:p>
            <a:r>
              <a:rPr lang="en-US" b="1" dirty="0" smtClean="0"/>
              <a:t>(</a:t>
            </a:r>
            <a:r>
              <a:rPr lang="en-US" b="1" dirty="0" err="1" smtClean="0"/>
              <a:t>Aujourd’hui</a:t>
            </a:r>
            <a:r>
              <a:rPr lang="en-US" b="1" dirty="0" smtClean="0"/>
              <a:t>), </a:t>
            </a:r>
            <a:r>
              <a:rPr lang="en-US" b="1" dirty="0" err="1" smtClean="0"/>
              <a:t>c’est</a:t>
            </a:r>
            <a:r>
              <a:rPr lang="en-US" b="1" dirty="0" smtClean="0"/>
              <a:t> </a:t>
            </a:r>
            <a:r>
              <a:rPr lang="en-US" b="1" dirty="0" err="1" smtClean="0"/>
              <a:t>lundi</a:t>
            </a:r>
            <a:r>
              <a:rPr lang="en-US" b="1" dirty="0" smtClean="0"/>
              <a:t>.</a:t>
            </a:r>
          </a:p>
          <a:p>
            <a:r>
              <a:rPr lang="en-US" b="1" dirty="0" err="1" smtClean="0"/>
              <a:t>Demain</a:t>
            </a:r>
            <a:r>
              <a:rPr lang="en-US" b="1" dirty="0" smtClean="0"/>
              <a:t>, </a:t>
            </a:r>
            <a:r>
              <a:rPr lang="en-US" b="1" dirty="0" err="1" smtClean="0"/>
              <a:t>c’est</a:t>
            </a:r>
            <a:r>
              <a:rPr lang="en-US" b="1" dirty="0" smtClean="0"/>
              <a:t> </a:t>
            </a:r>
            <a:r>
              <a:rPr lang="en-US" b="1" dirty="0" err="1" smtClean="0"/>
              <a:t>mardi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i="1" dirty="0" smtClean="0"/>
              <a:t>What day is it today?		</a:t>
            </a:r>
          </a:p>
          <a:p>
            <a:r>
              <a:rPr lang="en-US" i="1" dirty="0" smtClean="0"/>
              <a:t>What day is it?</a:t>
            </a:r>
          </a:p>
          <a:p>
            <a:r>
              <a:rPr lang="en-US" i="1" dirty="0" smtClean="0"/>
              <a:t>(Today), it’s Monday.</a:t>
            </a:r>
          </a:p>
          <a:p>
            <a:r>
              <a:rPr lang="en-US" i="1" dirty="0" smtClean="0"/>
              <a:t>Tomorrow is Tuesday.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E – </a:t>
            </a:r>
            <a:r>
              <a:rPr lang="en-US" i="1" dirty="0" smtClean="0"/>
              <a:t>La date </a:t>
            </a:r>
            <a:r>
              <a:rPr lang="en-US" sz="2700" i="1" dirty="0" smtClean="0">
                <a:solidFill>
                  <a:srgbClr val="04617B"/>
                </a:solidFill>
              </a:rPr>
              <a:t>(pp.10-11)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9775" y="2684462"/>
            <a:ext cx="128746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lundi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8150" y="4570412"/>
            <a:ext cx="14414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mardi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2413" y="4927600"/>
            <a:ext cx="21336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mercredi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3688" y="1873250"/>
            <a:ext cx="126206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jeudi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0913" y="5983287"/>
            <a:ext cx="21082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vendredi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8000" y="3287712"/>
            <a:ext cx="17748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samedi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4538" y="3808412"/>
            <a:ext cx="233838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dimanche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9.24855E-7 L 0.36545 -0.0383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-19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5607E-6 L -0.30451 -0.2464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123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27746E-6 L 0.23351 -0.231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-116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21387E-6 L -0.00104 0.2795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40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50289E-6 L -0.12761 -0.2524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0" y="-126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46821E-7 L -0.19149 0.217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0" y="109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50289E-6 L 0.17691 0.2196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E – </a:t>
            </a:r>
            <a:r>
              <a:rPr lang="en-US" i="1" dirty="0" smtClean="0"/>
              <a:t>La date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981201"/>
          <a:ext cx="8839194" cy="47451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2742"/>
                <a:gridCol w="1262742"/>
                <a:gridCol w="1262742"/>
                <a:gridCol w="1262742"/>
                <a:gridCol w="1262742"/>
                <a:gridCol w="1262742"/>
                <a:gridCol w="1262742"/>
              </a:tblGrid>
              <a:tr h="457199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575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857592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</a:p>
                  </a:txBody>
                  <a:tcPr/>
                </a:tc>
              </a:tr>
              <a:tr h="857592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</a:tr>
              <a:tr h="857592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</a:tr>
              <a:tr h="857592"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2111" y="2057400"/>
            <a:ext cx="837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/>
              <a:t>lundi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62081" y="2057400"/>
            <a:ext cx="913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/>
              <a:t>mardi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79485" y="2057400"/>
            <a:ext cx="1282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/>
              <a:t>mercredi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69221" y="2057400"/>
            <a:ext cx="806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/>
              <a:t>jeudi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83601" y="2057400"/>
            <a:ext cx="1259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/>
              <a:t>vendredi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35531" y="2057400"/>
            <a:ext cx="106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/>
              <a:t>samedi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71263" y="2057400"/>
            <a:ext cx="1396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/>
              <a:t>dimanche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6477000" y="1981200"/>
            <a:ext cx="2514600" cy="4724400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596687" y="1534180"/>
            <a:ext cx="2204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week-end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E – </a:t>
            </a:r>
            <a:r>
              <a:rPr lang="en-US" i="1" dirty="0" smtClean="0"/>
              <a:t>La date </a:t>
            </a:r>
            <a:r>
              <a:rPr lang="en-US" sz="2700" i="1" dirty="0" smtClean="0">
                <a:solidFill>
                  <a:srgbClr val="04617B"/>
                </a:solidFill>
              </a:rPr>
              <a:t>(pp.10-11)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err="1" smtClean="0"/>
              <a:t>Français</a:t>
            </a:r>
            <a:endParaRPr lang="en-US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u="sng" dirty="0" err="1" smtClean="0"/>
              <a:t>Anglais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4343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janvier</a:t>
            </a:r>
            <a:endParaRPr lang="en-US" b="1" dirty="0" smtClean="0"/>
          </a:p>
          <a:p>
            <a:r>
              <a:rPr lang="en-US" b="1" dirty="0" err="1" smtClean="0"/>
              <a:t>février</a:t>
            </a:r>
            <a:endParaRPr lang="en-US" b="1" dirty="0" smtClean="0"/>
          </a:p>
          <a:p>
            <a:r>
              <a:rPr lang="en-US" b="1" dirty="0" smtClean="0"/>
              <a:t>mars</a:t>
            </a:r>
          </a:p>
          <a:p>
            <a:r>
              <a:rPr lang="en-US" b="1" dirty="0" err="1" smtClean="0"/>
              <a:t>avril</a:t>
            </a:r>
            <a:endParaRPr lang="en-US" b="1" dirty="0" smtClean="0"/>
          </a:p>
          <a:p>
            <a:r>
              <a:rPr lang="en-US" b="1" dirty="0" err="1" smtClean="0"/>
              <a:t>mai</a:t>
            </a:r>
            <a:endParaRPr lang="en-US" b="1" dirty="0" smtClean="0"/>
          </a:p>
          <a:p>
            <a:r>
              <a:rPr lang="en-US" b="1" dirty="0" err="1" smtClean="0"/>
              <a:t>juin</a:t>
            </a:r>
            <a:endParaRPr lang="en-US" b="1" dirty="0" smtClean="0"/>
          </a:p>
          <a:p>
            <a:r>
              <a:rPr lang="en-US" b="1" dirty="0" err="1" smtClean="0"/>
              <a:t>juillet</a:t>
            </a:r>
            <a:endParaRPr lang="en-US" b="1" dirty="0" smtClean="0"/>
          </a:p>
          <a:p>
            <a:r>
              <a:rPr lang="en-US" b="1" dirty="0" err="1" smtClean="0"/>
              <a:t>août</a:t>
            </a:r>
            <a:endParaRPr lang="en-US" b="1" dirty="0" smtClean="0"/>
          </a:p>
          <a:p>
            <a:r>
              <a:rPr lang="en-US" b="1" dirty="0" err="1" smtClean="0"/>
              <a:t>septembre</a:t>
            </a:r>
            <a:endParaRPr lang="en-US" b="1" dirty="0" smtClean="0"/>
          </a:p>
          <a:p>
            <a:r>
              <a:rPr lang="en-US" b="1" dirty="0" err="1" smtClean="0"/>
              <a:t>octobre</a:t>
            </a:r>
            <a:endParaRPr lang="en-US" b="1" dirty="0" smtClean="0"/>
          </a:p>
          <a:p>
            <a:r>
              <a:rPr lang="en-US" b="1" dirty="0" err="1" smtClean="0"/>
              <a:t>novembre</a:t>
            </a:r>
            <a:endParaRPr lang="en-US" b="1" dirty="0" smtClean="0"/>
          </a:p>
          <a:p>
            <a:r>
              <a:rPr lang="en-US" b="1" dirty="0" err="1" smtClean="0"/>
              <a:t>décembre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43434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January</a:t>
            </a:r>
          </a:p>
          <a:p>
            <a:r>
              <a:rPr lang="en-US" i="1" dirty="0" smtClean="0"/>
              <a:t>February</a:t>
            </a:r>
          </a:p>
          <a:p>
            <a:r>
              <a:rPr lang="en-US" i="1" dirty="0" smtClean="0"/>
              <a:t>March</a:t>
            </a:r>
          </a:p>
          <a:p>
            <a:r>
              <a:rPr lang="en-US" i="1" dirty="0" smtClean="0"/>
              <a:t>April</a:t>
            </a:r>
          </a:p>
          <a:p>
            <a:r>
              <a:rPr lang="en-US" i="1" dirty="0" smtClean="0"/>
              <a:t>May</a:t>
            </a:r>
          </a:p>
          <a:p>
            <a:r>
              <a:rPr lang="en-US" i="1" dirty="0" smtClean="0"/>
              <a:t>June</a:t>
            </a:r>
          </a:p>
          <a:p>
            <a:r>
              <a:rPr lang="en-US" i="1" dirty="0" smtClean="0"/>
              <a:t>July</a:t>
            </a:r>
          </a:p>
          <a:p>
            <a:r>
              <a:rPr lang="en-US" i="1" dirty="0" smtClean="0"/>
              <a:t>August</a:t>
            </a:r>
          </a:p>
          <a:p>
            <a:r>
              <a:rPr lang="en-US" i="1" dirty="0" smtClean="0"/>
              <a:t>September</a:t>
            </a:r>
          </a:p>
          <a:p>
            <a:r>
              <a:rPr lang="en-US" i="1" dirty="0" smtClean="0"/>
              <a:t>October</a:t>
            </a:r>
          </a:p>
          <a:p>
            <a:r>
              <a:rPr lang="en-US" i="1" dirty="0" smtClean="0"/>
              <a:t>November</a:t>
            </a:r>
          </a:p>
          <a:p>
            <a:r>
              <a:rPr lang="en-US" i="1" dirty="0" smtClean="0"/>
              <a:t>December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Learn French?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French is an international language.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or 2</a:t>
            </a:r>
            <a:r>
              <a:rPr lang="en-US" baseline="30000" dirty="0" smtClean="0"/>
              <a:t>nd</a:t>
            </a:r>
            <a:r>
              <a:rPr lang="en-US" dirty="0" smtClean="0"/>
              <a:t> language in about 50 countries/regions</a:t>
            </a:r>
          </a:p>
          <a:p>
            <a:pPr lvl="1"/>
            <a:r>
              <a:rPr lang="en-US" dirty="0" smtClean="0"/>
              <a:t>Spoken by over 100 million people</a:t>
            </a:r>
          </a:p>
          <a:p>
            <a:r>
              <a:rPr lang="en-US" b="1" dirty="0" smtClean="0"/>
              <a:t>French is an important diplomatic language.</a:t>
            </a:r>
          </a:p>
          <a:p>
            <a:pPr lvl="1"/>
            <a:r>
              <a:rPr lang="en-US" dirty="0" smtClean="0"/>
              <a:t>One of five official languages of the U.N.</a:t>
            </a:r>
          </a:p>
          <a:p>
            <a:pPr lvl="1"/>
            <a:r>
              <a:rPr lang="en-US" dirty="0" smtClean="0"/>
              <a:t>One of two main languages of the E.U.</a:t>
            </a:r>
          </a:p>
          <a:p>
            <a:r>
              <a:rPr lang="en-US" b="1" dirty="0" smtClean="0"/>
              <a:t>French is the second language on the Internet.</a:t>
            </a:r>
          </a:p>
          <a:p>
            <a:r>
              <a:rPr lang="en-US" b="1" dirty="0" smtClean="0"/>
              <a:t>France is a technologically advanced country.</a:t>
            </a:r>
          </a:p>
          <a:p>
            <a:r>
              <a:rPr lang="en-US" b="1" dirty="0" smtClean="0"/>
              <a:t>France is a leader in the world of art and literature.</a:t>
            </a:r>
          </a:p>
          <a:p>
            <a:pPr lvl="1"/>
            <a:r>
              <a:rPr lang="en-US" b="1" i="1" dirty="0" smtClean="0"/>
              <a:t>Literature</a:t>
            </a:r>
            <a:r>
              <a:rPr lang="en-US" dirty="0" smtClean="0"/>
              <a:t> – </a:t>
            </a:r>
            <a:r>
              <a:rPr lang="en-US" i="1" dirty="0" smtClean="0"/>
              <a:t>Les </a:t>
            </a:r>
            <a:r>
              <a:rPr lang="en-US" i="1" dirty="0" err="1" smtClean="0"/>
              <a:t>Misérables</a:t>
            </a:r>
            <a:r>
              <a:rPr lang="en-US" i="1" dirty="0" smtClean="0"/>
              <a:t>, The Hunchback of Notre Dame, The Count of Monte Cristo, Three </a:t>
            </a:r>
            <a:r>
              <a:rPr lang="en-US" i="1" dirty="0" err="1" smtClean="0"/>
              <a:t>Muskateers</a:t>
            </a:r>
            <a:r>
              <a:rPr lang="en-US" i="1" dirty="0" smtClean="0"/>
              <a:t>, etc.</a:t>
            </a:r>
          </a:p>
          <a:p>
            <a:pPr lvl="1"/>
            <a:r>
              <a:rPr lang="en-US" b="1" i="1" dirty="0" smtClean="0"/>
              <a:t>Art – </a:t>
            </a:r>
            <a:r>
              <a:rPr lang="en-US" i="1" dirty="0" smtClean="0"/>
              <a:t>Monet, </a:t>
            </a:r>
            <a:r>
              <a:rPr lang="en-US" i="1" dirty="0" err="1" smtClean="0"/>
              <a:t>Manet</a:t>
            </a:r>
            <a:r>
              <a:rPr lang="en-US" i="1" dirty="0" smtClean="0"/>
              <a:t>, Renoir, Cézanne, Seurat etc.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nombres</a:t>
            </a:r>
            <a:r>
              <a:rPr lang="en-US" dirty="0" smtClean="0"/>
              <a:t> de 0 à 10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9557" y="1812667"/>
            <a:ext cx="8483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0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212" y="3336667"/>
            <a:ext cx="817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zéro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1672" y="1812667"/>
            <a:ext cx="6463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4975" y="3336667"/>
            <a:ext cx="574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</a:t>
            </a:r>
            <a:endParaRPr lang="en-US" sz="2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8272" y="1812667"/>
            <a:ext cx="7360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5357" y="3336667"/>
            <a:ext cx="896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deux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2264" y="1812667"/>
            <a:ext cx="8386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3</a:t>
            </a:r>
            <a:endParaRPr lang="en-US" sz="9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8214" y="3336667"/>
            <a:ext cx="861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trois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8269" y="1824335"/>
            <a:ext cx="7889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0984" y="3348335"/>
            <a:ext cx="1141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quatre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93558" y="1824335"/>
            <a:ext cx="7889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5</a:t>
            </a:r>
            <a:endParaRPr lang="en-US" sz="9600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38260" y="3348335"/>
            <a:ext cx="8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cinq</a:t>
            </a:r>
            <a:endParaRPr lang="en-US" sz="2400" b="1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4381" y="4110335"/>
            <a:ext cx="8130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6780" y="5634335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8290" y="4110335"/>
            <a:ext cx="7601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895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7</a:t>
            </a:r>
            <a:endParaRPr lang="en-US" sz="9600" dirty="0">
              <a:solidFill>
                <a:srgbClr val="F895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80846" y="5634335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895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</a:t>
            </a:r>
            <a:endParaRPr lang="en-US" sz="2400" b="1" dirty="0">
              <a:solidFill>
                <a:srgbClr val="F895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8953" y="4098667"/>
            <a:ext cx="7889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8</a:t>
            </a:r>
            <a:endParaRPr lang="en-US" sz="9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27541" y="5622667"/>
            <a:ext cx="79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huit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68056" y="4098667"/>
            <a:ext cx="7889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50193" y="5622667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neuf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16486" y="4098667"/>
            <a:ext cx="13003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10</a:t>
            </a:r>
            <a:endParaRPr lang="en-US" sz="9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57695" y="5622667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dix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nombres</a:t>
            </a:r>
            <a:r>
              <a:rPr lang="en-US" dirty="0" smtClean="0"/>
              <a:t> de 11 à 20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0726" y="1736467"/>
            <a:ext cx="11079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11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8824" y="3260467"/>
            <a:ext cx="886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onze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9191" y="1736467"/>
            <a:ext cx="11977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12</a:t>
            </a:r>
            <a:endParaRPr lang="en-US" sz="9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201" y="3260467"/>
            <a:ext cx="1072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douze</a:t>
            </a:r>
            <a:endParaRPr lang="en-US" sz="2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6487" y="1736467"/>
            <a:ext cx="13003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13</a:t>
            </a:r>
            <a:endParaRPr 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3375" y="3260467"/>
            <a:ext cx="1021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treize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5749" y="1748135"/>
            <a:ext cx="12506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14</a:t>
            </a:r>
            <a:endParaRPr lang="en-US" sz="9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3223" y="3272135"/>
            <a:ext cx="1481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quatorze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6525" y="1748135"/>
            <a:ext cx="12506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15</a:t>
            </a:r>
            <a:endParaRPr lang="en-US" sz="96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854" y="3272135"/>
            <a:ext cx="1182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quinze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0365" y="4034135"/>
            <a:ext cx="12747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16</a:t>
            </a:r>
            <a:endParaRPr lang="en-US" sz="9600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7048" y="5558135"/>
            <a:ext cx="913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seize</a:t>
            </a:r>
            <a:endParaRPr lang="en-US" sz="2400" b="1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5643" y="4034135"/>
            <a:ext cx="12218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17</a:t>
            </a:r>
            <a:endParaRPr lang="en-US" sz="9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6624" y="5558135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dix-sept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32385" y="4022467"/>
            <a:ext cx="12506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895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18</a:t>
            </a:r>
            <a:endParaRPr lang="en-US" sz="9600" dirty="0">
              <a:solidFill>
                <a:srgbClr val="F895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56931" y="5546467"/>
            <a:ext cx="135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895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dix-huit</a:t>
            </a:r>
            <a:endParaRPr lang="en-US" sz="2400" b="1" dirty="0">
              <a:solidFill>
                <a:srgbClr val="F895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90350" y="4022467"/>
            <a:ext cx="12506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19</a:t>
            </a:r>
            <a:endParaRPr lang="en-US" sz="9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22052" y="5546467"/>
            <a:ext cx="141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dix-neuf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50802" y="4022467"/>
            <a:ext cx="14446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2</a:t>
            </a:r>
            <a:r>
              <a:rPr lang="en-US" sz="9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0</a:t>
            </a:r>
            <a:endParaRPr lang="en-US" sz="9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19512" y="5546467"/>
            <a:ext cx="931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vingt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nombres</a:t>
            </a:r>
            <a:r>
              <a:rPr lang="en-US" dirty="0" smtClean="0"/>
              <a:t> de 21 à 30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1329" y="1736467"/>
            <a:ext cx="11977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2</a:t>
            </a: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1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845" y="3260467"/>
            <a:ext cx="1727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vingt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un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9497" y="1736467"/>
            <a:ext cx="12875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2</a:t>
            </a:r>
            <a:r>
              <a:rPr lang="en-US" sz="9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2</a:t>
            </a:r>
            <a:endParaRPr lang="en-US" sz="9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5102" y="3260467"/>
            <a:ext cx="1750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vingt-deux</a:t>
            </a:r>
            <a:endParaRPr lang="en-US" sz="2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4257" y="1736467"/>
            <a:ext cx="13901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2</a:t>
            </a:r>
            <a:r>
              <a:rPr lang="en-US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3</a:t>
            </a:r>
            <a:endParaRPr 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8726" y="3260467"/>
            <a:ext cx="171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vingt-trois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0864" y="1748135"/>
            <a:ext cx="13404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2</a:t>
            </a:r>
            <a:r>
              <a:rPr lang="en-US" sz="9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4</a:t>
            </a:r>
            <a:endParaRPr lang="en-US" sz="9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5687" y="3272135"/>
            <a:ext cx="199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vingt-quatre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9191" y="1748135"/>
            <a:ext cx="13480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2</a:t>
            </a:r>
            <a:r>
              <a:rPr lang="en-US" sz="9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5</a:t>
            </a:r>
            <a:endParaRPr lang="en-US" sz="96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65706" y="3272135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vingt-cinq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7134" y="4034135"/>
            <a:ext cx="13644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2</a:t>
            </a:r>
            <a:r>
              <a:rPr lang="en-US" sz="96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6</a:t>
            </a:r>
            <a:endParaRPr lang="en-US" sz="9600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347" y="5558135"/>
            <a:ext cx="14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vingt</a:t>
            </a:r>
            <a:r>
              <a:rPr lang="en-US" sz="2400" b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-six</a:t>
            </a:r>
            <a:endParaRPr lang="en-US" sz="2400" b="1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6120" y="4034135"/>
            <a:ext cx="13576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27</a:t>
            </a:r>
            <a:endParaRPr lang="en-US" sz="9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9963" y="5558135"/>
            <a:ext cx="165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vingt-sept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7500" y="4022467"/>
            <a:ext cx="13404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solidFill>
                  <a:srgbClr val="F895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2</a:t>
            </a:r>
            <a:r>
              <a:rPr lang="en-US" sz="9600" dirty="0" smtClean="0">
                <a:solidFill>
                  <a:srgbClr val="F895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8</a:t>
            </a:r>
            <a:endParaRPr lang="en-US" sz="9600" dirty="0">
              <a:solidFill>
                <a:srgbClr val="F895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11860" y="5546467"/>
            <a:ext cx="1649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895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vingt-huit</a:t>
            </a:r>
            <a:endParaRPr lang="en-US" sz="2400" b="1" dirty="0">
              <a:solidFill>
                <a:srgbClr val="F895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91266" y="4022467"/>
            <a:ext cx="13404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2</a:t>
            </a:r>
            <a:r>
              <a:rPr lang="en-US" sz="9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9</a:t>
            </a:r>
            <a:endParaRPr lang="en-US" sz="9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22781" y="5546467"/>
            <a:ext cx="1702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vingt-neuf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59364" y="4022467"/>
            <a:ext cx="14927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30</a:t>
            </a:r>
            <a:endParaRPr lang="en-US" sz="9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79856" y="5546467"/>
            <a:ext cx="1076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trente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E – </a:t>
            </a:r>
            <a:r>
              <a:rPr lang="en-US" i="1" dirty="0" smtClean="0"/>
              <a:t>La date </a:t>
            </a:r>
            <a:r>
              <a:rPr lang="en-US" sz="2700" i="1" dirty="0" smtClean="0">
                <a:solidFill>
                  <a:srgbClr val="04617B"/>
                </a:solidFill>
              </a:rPr>
              <a:t>(pp.10-11)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err="1" smtClean="0"/>
              <a:t>Français</a:t>
            </a:r>
            <a:endParaRPr lang="en-US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Anglais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b="1" dirty="0" err="1" smtClean="0"/>
              <a:t>Quelle</a:t>
            </a:r>
            <a:r>
              <a:rPr lang="en-US" b="1" dirty="0" smtClean="0"/>
              <a:t> </a:t>
            </a:r>
            <a:r>
              <a:rPr lang="en-US" b="1" dirty="0" err="1" smtClean="0"/>
              <a:t>est</a:t>
            </a:r>
            <a:r>
              <a:rPr lang="en-US" b="1" dirty="0" smtClean="0"/>
              <a:t> la date </a:t>
            </a:r>
            <a:r>
              <a:rPr lang="en-US" b="1" dirty="0" err="1" smtClean="0"/>
              <a:t>aujourd’hui</a:t>
            </a:r>
            <a:r>
              <a:rPr lang="en-US" b="1" dirty="0" smtClean="0"/>
              <a:t>?</a:t>
            </a:r>
          </a:p>
          <a:p>
            <a:r>
              <a:rPr lang="en-US" b="1" dirty="0" smtClean="0"/>
              <a:t>(</a:t>
            </a:r>
            <a:r>
              <a:rPr lang="en-US" b="1" dirty="0" err="1" smtClean="0"/>
              <a:t>C’est</a:t>
            </a:r>
            <a:r>
              <a:rPr lang="en-US" b="1" dirty="0" smtClean="0"/>
              <a:t>) le </a:t>
            </a:r>
            <a:r>
              <a:rPr lang="en-US" b="1" dirty="0" err="1" smtClean="0"/>
              <a:t>trente</a:t>
            </a:r>
            <a:r>
              <a:rPr lang="en-US" b="1" dirty="0" smtClean="0"/>
              <a:t> et un </a:t>
            </a:r>
            <a:r>
              <a:rPr lang="en-US" b="1" dirty="0" err="1" smtClean="0"/>
              <a:t>août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i="1" dirty="0" smtClean="0"/>
              <a:t>What is the date today?		</a:t>
            </a:r>
          </a:p>
          <a:p>
            <a:r>
              <a:rPr lang="en-US" i="1" dirty="0" smtClean="0"/>
              <a:t>(It’s) August 31.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E – </a:t>
            </a:r>
            <a:r>
              <a:rPr lang="en-US" i="1" dirty="0" smtClean="0"/>
              <a:t>La date </a:t>
            </a:r>
            <a:r>
              <a:rPr lang="en-US" sz="2700" i="1" dirty="0" smtClean="0">
                <a:solidFill>
                  <a:srgbClr val="04617B"/>
                </a:solidFill>
              </a:rPr>
              <a:t>(pp.10-11)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Giving today’s date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To find out today’s date, ask:</a:t>
            </a:r>
          </a:p>
          <a:p>
            <a:r>
              <a:rPr lang="en-US" b="1" dirty="0" err="1" smtClean="0"/>
              <a:t>Quelle</a:t>
            </a:r>
            <a:r>
              <a:rPr lang="en-US" b="1" dirty="0" smtClean="0"/>
              <a:t> </a:t>
            </a:r>
            <a:r>
              <a:rPr lang="en-US" b="1" dirty="0" err="1" smtClean="0"/>
              <a:t>est</a:t>
            </a:r>
            <a:r>
              <a:rPr lang="en-US" b="1" dirty="0" smtClean="0"/>
              <a:t> la date (</a:t>
            </a:r>
            <a:r>
              <a:rPr lang="en-US" b="1" dirty="0" err="1" smtClean="0"/>
              <a:t>aujourd’hui</a:t>
            </a:r>
            <a:r>
              <a:rPr lang="en-US" b="1" dirty="0" smtClean="0"/>
              <a:t>)?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i="1" dirty="0" smtClean="0"/>
              <a:t>To give today’s date, say:</a:t>
            </a:r>
          </a:p>
          <a:p>
            <a:r>
              <a:rPr lang="en-US" b="1" dirty="0" smtClean="0"/>
              <a:t>(</a:t>
            </a:r>
            <a:r>
              <a:rPr lang="en-US" b="1" dirty="0" err="1" smtClean="0"/>
              <a:t>C’est</a:t>
            </a:r>
            <a:r>
              <a:rPr lang="en-US" b="1" dirty="0" smtClean="0"/>
              <a:t>) le </a:t>
            </a:r>
            <a:r>
              <a:rPr lang="en-US" i="1" u="sng" dirty="0" smtClean="0"/>
              <a:t>   #	 </a:t>
            </a:r>
            <a:r>
              <a:rPr lang="en-US" b="1" dirty="0" smtClean="0"/>
              <a:t>  </a:t>
            </a:r>
            <a:r>
              <a:rPr lang="en-US" b="1" u="sng" dirty="0" smtClean="0"/>
              <a:t>       </a:t>
            </a:r>
            <a:r>
              <a:rPr lang="en-US" i="1" u="sng" dirty="0" smtClean="0"/>
              <a:t>month</a:t>
            </a:r>
            <a:r>
              <a:rPr lang="en-US" b="1" u="sng" dirty="0" smtClean="0"/>
              <a:t>	</a:t>
            </a:r>
            <a:r>
              <a:rPr lang="en-US" b="1" dirty="0" smtClean="0"/>
              <a:t>.</a:t>
            </a: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i="1" dirty="0" smtClean="0"/>
              <a:t>The </a:t>
            </a:r>
            <a:r>
              <a:rPr lang="en-US" i="1" u="sng" dirty="0" smtClean="0"/>
              <a:t>first</a:t>
            </a:r>
            <a:r>
              <a:rPr lang="en-US" i="1" dirty="0" smtClean="0"/>
              <a:t> day of the month is called </a:t>
            </a:r>
            <a:r>
              <a:rPr lang="en-US" b="1" u="sng" dirty="0" smtClean="0">
                <a:solidFill>
                  <a:schemeClr val="accent1"/>
                </a:solidFill>
              </a:rPr>
              <a:t>le premier</a:t>
            </a:r>
            <a:r>
              <a:rPr lang="en-US" i="1" dirty="0" smtClean="0"/>
              <a:t>.</a:t>
            </a:r>
          </a:p>
          <a:p>
            <a:r>
              <a:rPr lang="en-US" b="1" dirty="0" err="1" smtClean="0"/>
              <a:t>C’est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le premier </a:t>
            </a:r>
            <a:r>
              <a:rPr lang="en-US" b="1" dirty="0" err="1" smtClean="0"/>
              <a:t>décembre</a:t>
            </a:r>
            <a:r>
              <a:rPr lang="en-US" b="1" dirty="0" smtClean="0"/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E – </a:t>
            </a:r>
            <a:r>
              <a:rPr lang="en-US" i="1" dirty="0" smtClean="0"/>
              <a:t>La date </a:t>
            </a:r>
            <a:r>
              <a:rPr lang="en-US" sz="2700" i="1" dirty="0" smtClean="0">
                <a:solidFill>
                  <a:srgbClr val="04617B"/>
                </a:solidFill>
              </a:rPr>
              <a:t>(pp.10-11)</a:t>
            </a:r>
            <a:endParaRPr lang="en-US" dirty="0"/>
          </a:p>
        </p:txBody>
      </p:sp>
      <p:sp>
        <p:nvSpPr>
          <p:cNvPr id="11" name="AutoShape 301"/>
          <p:cNvSpPr>
            <a:spLocks noChangeArrowheads="1"/>
          </p:cNvSpPr>
          <p:nvPr/>
        </p:nvSpPr>
        <p:spPr bwMode="auto">
          <a:xfrm>
            <a:off x="542925" y="1944688"/>
            <a:ext cx="8051800" cy="44021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1FBED"/>
              </a:gs>
              <a:gs pos="100000">
                <a:srgbClr val="00CC99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Rectangle 302"/>
          <p:cNvSpPr>
            <a:spLocks noChangeArrowheads="1"/>
          </p:cNvSpPr>
          <p:nvPr/>
        </p:nvSpPr>
        <p:spPr bwMode="auto">
          <a:xfrm>
            <a:off x="1065213" y="1936750"/>
            <a:ext cx="76295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lnSpc>
                <a:spcPct val="150000"/>
              </a:lnSpc>
              <a:tabLst>
                <a:tab pos="228600" algn="l"/>
                <a:tab pos="342900" algn="l"/>
                <a:tab pos="800100" algn="l"/>
                <a:tab pos="3200400" algn="l"/>
                <a:tab pos="3886200" algn="l"/>
              </a:tabLst>
            </a:pPr>
            <a:r>
              <a:rPr lang="en-US" sz="1800" b="1" dirty="0">
                <a:latin typeface="Arial" pitchFamily="34" charset="0"/>
              </a:rPr>
              <a:t>La date</a:t>
            </a:r>
          </a:p>
          <a:p>
            <a:pPr marL="342900" indent="-342900" algn="l">
              <a:lnSpc>
                <a:spcPct val="125000"/>
              </a:lnSpc>
              <a:tabLst>
                <a:tab pos="228600" algn="l"/>
                <a:tab pos="342900" algn="l"/>
                <a:tab pos="800100" algn="l"/>
                <a:tab pos="3200400" algn="l"/>
                <a:tab pos="3886200" algn="l"/>
              </a:tabLst>
            </a:pPr>
            <a:r>
              <a:rPr lang="en-US" sz="1800" dirty="0">
                <a:latin typeface="Arial" pitchFamily="34" charset="0"/>
              </a:rPr>
              <a:t>To express a date in French, the pattern is:</a:t>
            </a:r>
          </a:p>
          <a:p>
            <a:pPr marL="342900" indent="-342900" algn="l">
              <a:lnSpc>
                <a:spcPct val="125000"/>
              </a:lnSpc>
              <a:tabLst>
                <a:tab pos="228600" algn="l"/>
                <a:tab pos="342900" algn="l"/>
                <a:tab pos="800100" algn="l"/>
                <a:tab pos="3200400" algn="l"/>
                <a:tab pos="3886200" algn="l"/>
              </a:tabLst>
            </a:pPr>
            <a:endParaRPr lang="en-US" sz="1800" dirty="0">
              <a:latin typeface="Arial" pitchFamily="34" charset="0"/>
            </a:endParaRPr>
          </a:p>
          <a:p>
            <a:pPr marL="342900" indent="-342900" algn="l">
              <a:lnSpc>
                <a:spcPct val="125000"/>
              </a:lnSpc>
              <a:tabLst>
                <a:tab pos="228600" algn="l"/>
                <a:tab pos="342900" algn="l"/>
                <a:tab pos="800100" algn="l"/>
                <a:tab pos="3200400" algn="l"/>
                <a:tab pos="3886200" algn="l"/>
              </a:tabLst>
            </a:pPr>
            <a:endParaRPr lang="en-US" sz="1800" dirty="0">
              <a:latin typeface="Arial" pitchFamily="34" charset="0"/>
            </a:endParaRPr>
          </a:p>
          <a:p>
            <a:pPr marL="342900" indent="-342900" algn="l">
              <a:lnSpc>
                <a:spcPct val="125000"/>
              </a:lnSpc>
              <a:tabLst>
                <a:tab pos="228600" algn="l"/>
                <a:tab pos="342900" algn="l"/>
                <a:tab pos="800100" algn="l"/>
                <a:tab pos="3200400" algn="l"/>
                <a:tab pos="3886200" algn="l"/>
              </a:tabLst>
            </a:pPr>
            <a:endParaRPr lang="en-US" sz="1800" dirty="0">
              <a:latin typeface="Arial" pitchFamily="34" charset="0"/>
            </a:endParaRPr>
          </a:p>
          <a:p>
            <a:pPr marL="342900" indent="-342900" algn="l">
              <a:lnSpc>
                <a:spcPct val="125000"/>
              </a:lnSpc>
              <a:tabLst>
                <a:tab pos="228600" algn="l"/>
                <a:tab pos="342900" algn="l"/>
                <a:tab pos="800100" algn="l"/>
                <a:tab pos="3200400" algn="l"/>
                <a:tab pos="3886200" algn="l"/>
              </a:tabLst>
            </a:pPr>
            <a:endParaRPr lang="en-US" sz="1800" dirty="0">
              <a:latin typeface="Arial" pitchFamily="34" charset="0"/>
            </a:endParaRPr>
          </a:p>
          <a:p>
            <a:pPr marL="342900" indent="-342900" algn="l">
              <a:lnSpc>
                <a:spcPct val="125000"/>
              </a:lnSpc>
              <a:tabLst>
                <a:tab pos="228600" algn="l"/>
                <a:tab pos="342900" algn="l"/>
                <a:tab pos="800100" algn="l"/>
                <a:tab pos="3200400" algn="l"/>
                <a:tab pos="3886200" algn="l"/>
              </a:tabLst>
            </a:pPr>
            <a:r>
              <a:rPr lang="en-US" sz="1600" dirty="0">
                <a:latin typeface="Arial" pitchFamily="34" charset="0"/>
              </a:rPr>
              <a:t>EXCEPTION</a:t>
            </a:r>
            <a:r>
              <a:rPr lang="en-US" sz="1800" dirty="0">
                <a:latin typeface="Arial" pitchFamily="34" charset="0"/>
              </a:rPr>
              <a:t>: The first of the month is </a:t>
            </a:r>
            <a:r>
              <a:rPr lang="en-US" sz="1800" b="1" dirty="0">
                <a:latin typeface="Arial" pitchFamily="34" charset="0"/>
              </a:rPr>
              <a:t>le premier.</a:t>
            </a:r>
          </a:p>
          <a:p>
            <a:pPr marL="342900" indent="-342900" algn="l">
              <a:lnSpc>
                <a:spcPct val="125000"/>
              </a:lnSpc>
              <a:tabLst>
                <a:tab pos="228600" algn="l"/>
                <a:tab pos="342900" algn="l"/>
                <a:tab pos="800100" algn="l"/>
                <a:tab pos="3200400" algn="l"/>
                <a:tab pos="3886200" algn="l"/>
              </a:tabLst>
            </a:pPr>
            <a:r>
              <a:rPr lang="en-US" sz="1800" dirty="0">
                <a:latin typeface="Arial" pitchFamily="34" charset="0"/>
              </a:rPr>
              <a:t>		In front of numbers, the French use </a:t>
            </a:r>
            <a:r>
              <a:rPr lang="en-US" sz="1800" b="1" dirty="0">
                <a:latin typeface="Arial" pitchFamily="34" charset="0"/>
              </a:rPr>
              <a:t>le</a:t>
            </a:r>
            <a:r>
              <a:rPr lang="en-US" sz="1800" dirty="0">
                <a:latin typeface="Arial" pitchFamily="34" charset="0"/>
              </a:rPr>
              <a:t> (and never </a:t>
            </a:r>
            <a:r>
              <a:rPr lang="en-US" sz="1800" b="1" dirty="0">
                <a:latin typeface="Arial" pitchFamily="34" charset="0"/>
              </a:rPr>
              <a:t>l´</a:t>
            </a:r>
            <a:r>
              <a:rPr lang="en-US" sz="1800" dirty="0">
                <a:latin typeface="Arial" pitchFamily="34" charset="0"/>
              </a:rPr>
              <a:t>): </a:t>
            </a:r>
            <a:r>
              <a:rPr lang="en-US" sz="1800" b="1" dirty="0">
                <a:latin typeface="Arial" pitchFamily="34" charset="0"/>
              </a:rPr>
              <a:t>le </a:t>
            </a:r>
            <a:r>
              <a:rPr lang="en-US" sz="1800" b="1" dirty="0" err="1">
                <a:latin typeface="Arial" pitchFamily="34" charset="0"/>
              </a:rPr>
              <a:t>onze</a:t>
            </a:r>
            <a:r>
              <a:rPr lang="en-US" sz="1800" b="1" dirty="0">
                <a:latin typeface="Arial" pitchFamily="34" charset="0"/>
              </a:rPr>
              <a:t>,</a:t>
            </a:r>
            <a:br>
              <a:rPr lang="en-US" sz="1800" b="1" dirty="0">
                <a:latin typeface="Arial" pitchFamily="34" charset="0"/>
              </a:rPr>
            </a:br>
            <a:r>
              <a:rPr lang="en-US" sz="1800" b="1" dirty="0">
                <a:latin typeface="Arial" pitchFamily="34" charset="0"/>
              </a:rPr>
              <a:t>le </a:t>
            </a:r>
            <a:r>
              <a:rPr lang="en-US" sz="1800" b="1" dirty="0" err="1">
                <a:latin typeface="Arial" pitchFamily="34" charset="0"/>
              </a:rPr>
              <a:t>huit</a:t>
            </a:r>
            <a:r>
              <a:rPr lang="en-US" sz="1800" b="1" dirty="0">
                <a:latin typeface="Arial" pitchFamily="34" charset="0"/>
              </a:rPr>
              <a:t>.</a:t>
            </a:r>
          </a:p>
          <a:p>
            <a:pPr marL="342900" indent="-342900" algn="l">
              <a:lnSpc>
                <a:spcPct val="125000"/>
              </a:lnSpc>
              <a:tabLst>
                <a:tab pos="228600" algn="l"/>
                <a:tab pos="342900" algn="l"/>
                <a:tab pos="800100" algn="l"/>
                <a:tab pos="3200400" algn="l"/>
                <a:tab pos="3886200" algn="l"/>
              </a:tabLst>
            </a:pPr>
            <a:r>
              <a:rPr lang="en-US" sz="1800" dirty="0">
                <a:latin typeface="Arial" pitchFamily="34" charset="0"/>
              </a:rPr>
              <a:t>		Note that when dates are abbreviated in French, the day always comes first.</a:t>
            </a:r>
          </a:p>
          <a:p>
            <a:pPr marL="342900" indent="-342900" algn="l">
              <a:lnSpc>
                <a:spcPct val="125000"/>
              </a:lnSpc>
              <a:tabLst>
                <a:tab pos="228600" algn="l"/>
                <a:tab pos="342900" algn="l"/>
                <a:tab pos="800100" algn="l"/>
                <a:tab pos="3200400" algn="l"/>
                <a:tab pos="3886200" algn="l"/>
              </a:tabLst>
            </a:pPr>
            <a:r>
              <a:rPr lang="en-US" sz="1800" dirty="0">
                <a:latin typeface="Arial" pitchFamily="34" charset="0"/>
              </a:rPr>
              <a:t>	</a:t>
            </a:r>
            <a:r>
              <a:rPr lang="en-US" sz="1800" b="1" dirty="0">
                <a:latin typeface="Arial" pitchFamily="34" charset="0"/>
              </a:rPr>
              <a:t>2</a:t>
            </a:r>
            <a:r>
              <a:rPr lang="en-US" sz="1800" dirty="0">
                <a:latin typeface="Arial" pitchFamily="34" charset="0"/>
              </a:rPr>
              <a:t>/8	</a:t>
            </a:r>
            <a:r>
              <a:rPr lang="en-US" sz="1800" b="1" dirty="0">
                <a:latin typeface="Arial" pitchFamily="34" charset="0"/>
              </a:rPr>
              <a:t>le </a:t>
            </a:r>
            <a:r>
              <a:rPr lang="en-US" sz="1800" b="1" dirty="0" err="1">
                <a:latin typeface="Arial" pitchFamily="34" charset="0"/>
              </a:rPr>
              <a:t>deux</a:t>
            </a:r>
            <a:r>
              <a:rPr lang="en-US" sz="1800" b="1" dirty="0">
                <a:latin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</a:rPr>
              <a:t>août</a:t>
            </a:r>
            <a:r>
              <a:rPr lang="en-US" sz="1800" dirty="0">
                <a:latin typeface="Arial" pitchFamily="34" charset="0"/>
              </a:rPr>
              <a:t>	</a:t>
            </a:r>
            <a:r>
              <a:rPr lang="en-US" sz="1800" b="1" dirty="0">
                <a:latin typeface="Arial" pitchFamily="34" charset="0"/>
              </a:rPr>
              <a:t>1</a:t>
            </a:r>
            <a:r>
              <a:rPr lang="en-US" sz="1800" dirty="0">
                <a:latin typeface="Arial" pitchFamily="34" charset="0"/>
              </a:rPr>
              <a:t>/11	</a:t>
            </a:r>
            <a:r>
              <a:rPr lang="en-US" sz="1800" b="1" dirty="0">
                <a:latin typeface="Arial" pitchFamily="34" charset="0"/>
              </a:rPr>
              <a:t>le premier </a:t>
            </a:r>
            <a:r>
              <a:rPr lang="en-US" sz="1800" b="1" dirty="0" err="1">
                <a:latin typeface="Arial" pitchFamily="34" charset="0"/>
              </a:rPr>
              <a:t>novembre</a:t>
            </a:r>
            <a:endParaRPr lang="en-US" sz="1800" b="1" dirty="0">
              <a:latin typeface="Arial" pitchFamily="34" charset="0"/>
            </a:endParaRPr>
          </a:p>
        </p:txBody>
      </p:sp>
      <p:pic>
        <p:nvPicPr>
          <p:cNvPr id="13" name="Picture 319" descr="C:\Current Projects\ML French\Bleu\Working Files\Images\transarro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75" y="4611688"/>
            <a:ext cx="2857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20" descr="C:\Current Projects\ML French\Bleu\Working Files\Images\transarro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400" y="5297488"/>
            <a:ext cx="2857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24"/>
          <p:cNvSpPr>
            <a:spLocks noChangeArrowheads="1"/>
          </p:cNvSpPr>
          <p:nvPr/>
        </p:nvSpPr>
        <p:spPr bwMode="auto">
          <a:xfrm>
            <a:off x="1169988" y="2809875"/>
            <a:ext cx="4724400" cy="373063"/>
          </a:xfrm>
          <a:prstGeom prst="rect">
            <a:avLst/>
          </a:prstGeom>
          <a:gradFill rotWithShape="0">
            <a:gsLst>
              <a:gs pos="0">
                <a:srgbClr val="0AAC53"/>
              </a:gs>
              <a:gs pos="100000">
                <a:srgbClr val="57B78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Rectangle 325"/>
          <p:cNvSpPr>
            <a:spLocks noChangeArrowheads="1"/>
          </p:cNvSpPr>
          <p:nvPr/>
        </p:nvSpPr>
        <p:spPr bwMode="auto">
          <a:xfrm>
            <a:off x="1162050" y="2811463"/>
            <a:ext cx="4737100" cy="118427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Rectangle 326"/>
          <p:cNvSpPr>
            <a:spLocks noChangeArrowheads="1"/>
          </p:cNvSpPr>
          <p:nvPr/>
        </p:nvSpPr>
        <p:spPr bwMode="auto">
          <a:xfrm>
            <a:off x="1217613" y="2708275"/>
            <a:ext cx="71056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tabLst>
                <a:tab pos="628650" algn="l"/>
                <a:tab pos="1314450" algn="l"/>
                <a:tab pos="2228850" algn="l"/>
                <a:tab pos="2743200" algn="l"/>
                <a:tab pos="3200400" algn="l"/>
                <a:tab pos="3314700" algn="l"/>
                <a:tab pos="3486150" algn="l"/>
              </a:tabLst>
            </a:pPr>
            <a:r>
              <a:rPr lang="en-US" sz="1800" b="1" dirty="0">
                <a:latin typeface="Arial" pitchFamily="34" charset="0"/>
              </a:rPr>
              <a:t>le	</a:t>
            </a:r>
            <a:r>
              <a:rPr lang="en-US" sz="1800" dirty="0">
                <a:latin typeface="Arial" pitchFamily="34" charset="0"/>
              </a:rPr>
              <a:t>+ 	</a:t>
            </a:r>
            <a:r>
              <a:rPr lang="en-US" sz="1600" dirty="0">
                <a:latin typeface="Arial" pitchFamily="34" charset="0"/>
              </a:rPr>
              <a:t>NUMBER		</a:t>
            </a:r>
            <a:r>
              <a:rPr lang="en-US" sz="1800" dirty="0">
                <a:latin typeface="Arial" pitchFamily="34" charset="0"/>
              </a:rPr>
              <a:t>+ 		</a:t>
            </a:r>
            <a:r>
              <a:rPr lang="en-US" sz="1600" dirty="0">
                <a:latin typeface="Arial" pitchFamily="34" charset="0"/>
              </a:rPr>
              <a:t>MONTH</a:t>
            </a:r>
          </a:p>
          <a:p>
            <a:pPr algn="l">
              <a:lnSpc>
                <a:spcPct val="150000"/>
              </a:lnSpc>
              <a:tabLst>
                <a:tab pos="628650" algn="l"/>
                <a:tab pos="1314450" algn="l"/>
                <a:tab pos="2228850" algn="l"/>
                <a:tab pos="2743200" algn="l"/>
                <a:tab pos="3200400" algn="l"/>
                <a:tab pos="3314700" algn="l"/>
                <a:tab pos="3486150" algn="l"/>
              </a:tabLst>
            </a:pPr>
            <a:r>
              <a:rPr lang="en-US" sz="1600" b="1" dirty="0">
                <a:latin typeface="Arial" pitchFamily="34" charset="0"/>
              </a:rPr>
              <a:t>le		11 (</a:t>
            </a:r>
            <a:r>
              <a:rPr lang="en-US" sz="1600" b="1" dirty="0" err="1">
                <a:latin typeface="Arial" pitchFamily="34" charset="0"/>
              </a:rPr>
              <a:t>onze</a:t>
            </a:r>
            <a:r>
              <a:rPr lang="en-US" sz="1600" b="1" dirty="0">
                <a:latin typeface="Arial" pitchFamily="34" charset="0"/>
              </a:rPr>
              <a:t>)			</a:t>
            </a:r>
            <a:r>
              <a:rPr lang="en-US" sz="1600" b="1" dirty="0" err="1">
                <a:latin typeface="Arial" pitchFamily="34" charset="0"/>
              </a:rPr>
              <a:t>novembre</a:t>
            </a:r>
            <a:endParaRPr lang="en-US" sz="1600" b="1" dirty="0">
              <a:latin typeface="Arial" pitchFamily="34" charset="0"/>
            </a:endParaRPr>
          </a:p>
          <a:p>
            <a:pPr algn="l">
              <a:lnSpc>
                <a:spcPct val="150000"/>
              </a:lnSpc>
              <a:tabLst>
                <a:tab pos="628650" algn="l"/>
                <a:tab pos="1314450" algn="l"/>
                <a:tab pos="2228850" algn="l"/>
                <a:tab pos="2743200" algn="l"/>
                <a:tab pos="3200400" algn="l"/>
                <a:tab pos="3314700" algn="l"/>
                <a:tab pos="3486150" algn="l"/>
              </a:tabLst>
            </a:pPr>
            <a:r>
              <a:rPr lang="en-US" sz="1600" b="1" dirty="0">
                <a:latin typeface="Arial" pitchFamily="34" charset="0"/>
              </a:rPr>
              <a:t>le		20 (</a:t>
            </a:r>
            <a:r>
              <a:rPr lang="en-US" sz="1600" b="1" dirty="0" err="1">
                <a:latin typeface="Arial" pitchFamily="34" charset="0"/>
              </a:rPr>
              <a:t>vingt</a:t>
            </a:r>
            <a:r>
              <a:rPr lang="en-US" sz="1600" b="1" dirty="0">
                <a:latin typeface="Arial" pitchFamily="34" charset="0"/>
              </a:rPr>
              <a:t>)					</a:t>
            </a:r>
            <a:r>
              <a:rPr lang="en-US" sz="1600" b="1" dirty="0" err="1">
                <a:latin typeface="Arial" pitchFamily="34" charset="0"/>
              </a:rPr>
              <a:t>mai</a:t>
            </a:r>
            <a:endParaRPr lang="en-US" sz="1600" b="1" dirty="0">
              <a:latin typeface="Arial" pitchFamily="34" charset="0"/>
            </a:endParaRPr>
          </a:p>
        </p:txBody>
      </p:sp>
      <p:pic>
        <p:nvPicPr>
          <p:cNvPr id="18" name="Picture 327" descr="C:\Current Projects\ML French\Bleu\Working Files\Unité 2\Lecon04 Images\f1pe-0204-045-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4400" y="2132013"/>
            <a:ext cx="29876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L’heure</a:t>
            </a:r>
            <a:r>
              <a:rPr lang="en-US" dirty="0" smtClean="0"/>
              <a:t> </a:t>
            </a:r>
            <a:r>
              <a:rPr lang="en-US" i="1" dirty="0" smtClean="0"/>
              <a:t>(pp.12-14)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u="sng" dirty="0" smtClean="0"/>
              <a:t>ask</a:t>
            </a:r>
            <a:r>
              <a:rPr lang="en-US" dirty="0" smtClean="0"/>
              <a:t> what time it is…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u="sng" dirty="0" smtClean="0"/>
              <a:t>tell</a:t>
            </a:r>
            <a:r>
              <a:rPr lang="en-US" dirty="0" smtClean="0"/>
              <a:t> what time it is…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Il </a:t>
            </a:r>
            <a:r>
              <a:rPr lang="en-US" b="1" dirty="0" err="1" smtClean="0"/>
              <a:t>est</a:t>
            </a:r>
            <a:r>
              <a:rPr lang="en-US" b="1" dirty="0" smtClean="0"/>
              <a:t> </a:t>
            </a:r>
            <a:r>
              <a:rPr lang="en-US" b="1" dirty="0" err="1" smtClean="0"/>
              <a:t>quelle</a:t>
            </a:r>
            <a:r>
              <a:rPr lang="en-US" b="1" dirty="0" smtClean="0"/>
              <a:t> </a:t>
            </a:r>
            <a:r>
              <a:rPr lang="en-US" b="1" dirty="0" err="1" smtClean="0"/>
              <a:t>heure</a:t>
            </a:r>
            <a:r>
              <a:rPr lang="en-US" b="1" dirty="0" smtClean="0"/>
              <a:t>?</a:t>
            </a:r>
          </a:p>
          <a:p>
            <a:pPr lvl="1"/>
            <a:r>
              <a:rPr lang="en-US" i="1" dirty="0" smtClean="0"/>
              <a:t>What time is it?</a:t>
            </a:r>
          </a:p>
          <a:p>
            <a:r>
              <a:rPr lang="en-US" b="1" dirty="0" err="1" smtClean="0"/>
              <a:t>Quelle</a:t>
            </a:r>
            <a:r>
              <a:rPr lang="en-US" b="1" dirty="0" smtClean="0"/>
              <a:t> </a:t>
            </a:r>
            <a:r>
              <a:rPr lang="en-US" b="1" dirty="0" err="1" smtClean="0"/>
              <a:t>heure</a:t>
            </a:r>
            <a:r>
              <a:rPr lang="en-US" b="1" dirty="0" smtClean="0"/>
              <a:t> </a:t>
            </a:r>
            <a:r>
              <a:rPr lang="en-US" b="1" dirty="0" err="1" smtClean="0"/>
              <a:t>est-il</a:t>
            </a:r>
            <a:r>
              <a:rPr lang="en-US" b="1" dirty="0" smtClean="0"/>
              <a:t>?</a:t>
            </a:r>
          </a:p>
          <a:p>
            <a:pPr lvl="1"/>
            <a:r>
              <a:rPr lang="en-US" i="1" dirty="0" smtClean="0"/>
              <a:t>What time is it?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 h </a:t>
            </a:r>
            <a:r>
              <a:rPr lang="en-US" b="1" i="1" dirty="0" smtClean="0"/>
              <a:t>(1:00)</a:t>
            </a:r>
            <a:endParaRPr lang="en-US" b="1" dirty="0" smtClean="0"/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Il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est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/>
              <a:t>une</a:t>
            </a:r>
            <a:r>
              <a:rPr lang="en-US" b="1" dirty="0" smtClean="0"/>
              <a:t> </a:t>
            </a:r>
            <a:r>
              <a:rPr lang="en-US" b="1" dirty="0" err="1" smtClean="0"/>
              <a:t>heure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2 h </a:t>
            </a:r>
            <a:r>
              <a:rPr lang="en-US" b="1" i="1" dirty="0" smtClean="0"/>
              <a:t>(2:00)</a:t>
            </a:r>
            <a:endParaRPr lang="en-US" b="1" dirty="0" smtClean="0"/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Il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est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/>
              <a:t>deux</a:t>
            </a:r>
            <a:r>
              <a:rPr lang="en-US" b="1" dirty="0" smtClean="0"/>
              <a:t> </a:t>
            </a:r>
            <a:r>
              <a:rPr lang="en-US" b="1" dirty="0" err="1" smtClean="0"/>
              <a:t>heure</a:t>
            </a:r>
            <a:r>
              <a:rPr lang="en-US" b="1" dirty="0" err="1" smtClean="0">
                <a:solidFill>
                  <a:srgbClr val="FF0000"/>
                </a:solidFill>
              </a:rPr>
              <a:t>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3 h </a:t>
            </a:r>
            <a:r>
              <a:rPr lang="en-US" b="1" i="1" dirty="0" smtClean="0"/>
              <a:t>(3:00)</a:t>
            </a:r>
            <a:endParaRPr lang="en-US" b="1" dirty="0" smtClean="0"/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Il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est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/>
              <a:t>trois</a:t>
            </a:r>
            <a:r>
              <a:rPr lang="en-US" b="1" dirty="0" smtClean="0"/>
              <a:t> </a:t>
            </a:r>
            <a:r>
              <a:rPr lang="en-US" b="1" dirty="0" err="1" smtClean="0"/>
              <a:t>heure</a:t>
            </a:r>
            <a:r>
              <a:rPr lang="en-US" b="1" dirty="0" err="1" smtClean="0">
                <a:solidFill>
                  <a:srgbClr val="FF0000"/>
                </a:solidFill>
              </a:rPr>
              <a:t>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12 h </a:t>
            </a:r>
            <a:r>
              <a:rPr lang="en-US" b="1" i="1" dirty="0" smtClean="0"/>
              <a:t>(12:00 p.m. – </a:t>
            </a:r>
            <a:r>
              <a:rPr lang="en-US" b="1" i="1" u="sng" dirty="0" smtClean="0"/>
              <a:t>noon</a:t>
            </a:r>
            <a:r>
              <a:rPr lang="en-US" b="1" i="1" dirty="0" smtClean="0"/>
              <a:t>)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Il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est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midi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12 h </a:t>
            </a:r>
            <a:r>
              <a:rPr lang="en-US" b="1" i="1" dirty="0" smtClean="0"/>
              <a:t>(12:00 a.m. – midnight)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Il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est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minuit</a:t>
            </a:r>
            <a:r>
              <a:rPr lang="en-US" b="1" dirty="0" smtClean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F – </a:t>
            </a:r>
            <a:r>
              <a:rPr lang="en-US" i="1" dirty="0" err="1" smtClean="0"/>
              <a:t>L’heure</a:t>
            </a:r>
            <a:r>
              <a:rPr lang="en-US" i="1" dirty="0" smtClean="0"/>
              <a:t> </a:t>
            </a:r>
            <a:r>
              <a:rPr lang="en-US" sz="2700" i="1" dirty="0" smtClean="0">
                <a:solidFill>
                  <a:srgbClr val="04617B"/>
                </a:solidFill>
              </a:rPr>
              <a:t>(pp.12-14)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F – </a:t>
            </a:r>
            <a:r>
              <a:rPr lang="en-US" i="1" dirty="0" err="1" smtClean="0"/>
              <a:t>L’heure</a:t>
            </a:r>
            <a:r>
              <a:rPr lang="en-US" i="1" dirty="0" smtClean="0"/>
              <a:t> </a:t>
            </a:r>
            <a:r>
              <a:rPr lang="en-US" sz="2700" i="1" dirty="0" smtClean="0">
                <a:solidFill>
                  <a:srgbClr val="04617B"/>
                </a:solidFill>
              </a:rPr>
              <a:t>(pp.12-14)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For times </a:t>
            </a:r>
            <a:r>
              <a:rPr lang="en-US" b="1" u="sng" dirty="0" smtClean="0"/>
              <a:t>after</a:t>
            </a:r>
            <a:r>
              <a:rPr lang="en-US" dirty="0" smtClean="0"/>
              <a:t> the hour: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For times </a:t>
            </a:r>
            <a:r>
              <a:rPr lang="en-US" b="1" u="sng" dirty="0" smtClean="0"/>
              <a:t>before</a:t>
            </a:r>
            <a:r>
              <a:rPr lang="en-US" dirty="0" smtClean="0"/>
              <a:t> the hour: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1 h 05 </a:t>
            </a:r>
            <a:r>
              <a:rPr lang="en-US" b="1" i="1" dirty="0" smtClean="0"/>
              <a:t>(1:05)</a:t>
            </a:r>
            <a:endParaRPr lang="en-US" i="1" dirty="0" smtClean="0"/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Il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est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/>
              <a:t>une</a:t>
            </a:r>
            <a:r>
              <a:rPr lang="en-US" b="1" dirty="0" smtClean="0"/>
              <a:t> </a:t>
            </a:r>
            <a:r>
              <a:rPr lang="en-US" b="1" dirty="0" err="1" smtClean="0"/>
              <a:t>heure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cinq</a:t>
            </a:r>
            <a:r>
              <a:rPr lang="en-US" b="1" i="1" dirty="0" smtClean="0"/>
              <a:t>.</a:t>
            </a:r>
          </a:p>
          <a:p>
            <a:r>
              <a:rPr lang="en-US" b="1" dirty="0" smtClean="0"/>
              <a:t>3 h 10 </a:t>
            </a:r>
            <a:r>
              <a:rPr lang="en-US" b="1" i="1" dirty="0" smtClean="0"/>
              <a:t>(3:10)</a:t>
            </a:r>
            <a:endParaRPr lang="en-US" b="1" dirty="0" smtClean="0"/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Il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est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/>
              <a:t>trois</a:t>
            </a:r>
            <a:r>
              <a:rPr lang="en-US" b="1" dirty="0" smtClean="0"/>
              <a:t> </a:t>
            </a:r>
            <a:r>
              <a:rPr lang="en-US" b="1" dirty="0" err="1" smtClean="0"/>
              <a:t>heures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dix</a:t>
            </a:r>
            <a:r>
              <a:rPr lang="en-US" b="1" dirty="0" smtClean="0"/>
              <a:t>.</a:t>
            </a:r>
            <a:endParaRPr lang="en-US" b="1" u="sng" dirty="0" smtClean="0"/>
          </a:p>
          <a:p>
            <a:r>
              <a:rPr lang="en-US" b="1" dirty="0" smtClean="0"/>
              <a:t>4 h 25 </a:t>
            </a:r>
            <a:r>
              <a:rPr lang="en-US" b="1" i="1" dirty="0" smtClean="0"/>
              <a:t>(4:25)</a:t>
            </a:r>
            <a:endParaRPr lang="en-US" b="1" dirty="0" smtClean="0">
              <a:sym typeface="Wingdings" pitchFamily="2" charset="2"/>
            </a:endParaRPr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Il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est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quatre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heures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itchFamily="2" charset="2"/>
              </a:rPr>
              <a:t>vingt-cinq</a:t>
            </a:r>
            <a:r>
              <a:rPr lang="en-US" b="1" dirty="0" smtClean="0">
                <a:sym typeface="Wingdings" pitchFamily="2" charset="2"/>
              </a:rPr>
              <a:t>.</a:t>
            </a:r>
          </a:p>
          <a:p>
            <a:pPr lvl="1"/>
            <a:endParaRPr lang="en-US" i="1" dirty="0" smtClean="0"/>
          </a:p>
          <a:p>
            <a:r>
              <a:rPr lang="en-US" b="1" dirty="0" smtClean="0">
                <a:sym typeface="Wingdings" pitchFamily="2" charset="2"/>
              </a:rPr>
              <a:t>4 h 50 </a:t>
            </a:r>
            <a:r>
              <a:rPr lang="en-US" b="1" i="1" dirty="0" smtClean="0">
                <a:sym typeface="Wingdings" pitchFamily="2" charset="2"/>
              </a:rPr>
              <a:t>(4:50)</a:t>
            </a:r>
            <a:endParaRPr lang="en-US" b="1" dirty="0" smtClean="0">
              <a:sym typeface="Wingdings" pitchFamily="2" charset="2"/>
            </a:endParaRPr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Il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est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cinq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heures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moins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itchFamily="2" charset="2"/>
              </a:rPr>
              <a:t>dix</a:t>
            </a:r>
            <a:r>
              <a:rPr lang="en-US" b="1" dirty="0" smtClean="0">
                <a:sym typeface="Wingdings" pitchFamily="2" charset="2"/>
              </a:rPr>
              <a:t>.</a:t>
            </a:r>
          </a:p>
          <a:p>
            <a:r>
              <a:rPr lang="en-US" b="1" dirty="0" smtClean="0">
                <a:sym typeface="Wingdings" pitchFamily="2" charset="2"/>
              </a:rPr>
              <a:t>5 h 40 </a:t>
            </a:r>
            <a:r>
              <a:rPr lang="en-US" b="1" i="1" dirty="0" smtClean="0">
                <a:sym typeface="Wingdings" pitchFamily="2" charset="2"/>
              </a:rPr>
              <a:t>(5:40)</a:t>
            </a:r>
            <a:endParaRPr lang="en-US" b="1" dirty="0" smtClean="0">
              <a:sym typeface="Wingdings" pitchFamily="2" charset="2"/>
            </a:endParaRPr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Il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est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six </a:t>
            </a:r>
            <a:r>
              <a:rPr lang="en-US" b="1" dirty="0" err="1" smtClean="0">
                <a:sym typeface="Wingdings" pitchFamily="2" charset="2"/>
              </a:rPr>
              <a:t>heures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moins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itchFamily="2" charset="2"/>
              </a:rPr>
              <a:t>vingt</a:t>
            </a:r>
            <a:r>
              <a:rPr lang="en-US" b="1" dirty="0" smtClean="0">
                <a:sym typeface="Wingdings" pitchFamily="2" charset="2"/>
              </a:rPr>
              <a:t>.</a:t>
            </a:r>
          </a:p>
          <a:p>
            <a:r>
              <a:rPr lang="en-US" b="1" dirty="0" smtClean="0">
                <a:sym typeface="Wingdings" pitchFamily="2" charset="2"/>
              </a:rPr>
              <a:t>9 h 35 </a:t>
            </a:r>
            <a:r>
              <a:rPr lang="en-US" b="1" i="1" dirty="0" smtClean="0">
                <a:sym typeface="Wingdings" pitchFamily="2" charset="2"/>
              </a:rPr>
              <a:t>(9:35)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Il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est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dix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heures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moins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itchFamily="2" charset="2"/>
              </a:rPr>
              <a:t>vingt-cinq</a:t>
            </a:r>
            <a:r>
              <a:rPr lang="en-US" b="1" dirty="0" smtClean="0">
                <a:sym typeface="Wingdings" pitchFamily="2" charset="2"/>
              </a:rPr>
              <a:t>.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447800" y="4419600"/>
            <a:ext cx="1676400" cy="1828800"/>
            <a:chOff x="1447800" y="4419600"/>
            <a:chExt cx="1676400" cy="1828800"/>
          </a:xfrm>
        </p:grpSpPr>
        <p:sp>
          <p:nvSpPr>
            <p:cNvPr id="7" name="Oval 6"/>
            <p:cNvSpPr/>
            <p:nvPr/>
          </p:nvSpPr>
          <p:spPr>
            <a:xfrm>
              <a:off x="1447800" y="4495800"/>
              <a:ext cx="1676400" cy="16764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32764" y="4419600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12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33600" y="587906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6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19400" y="511706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62136" y="51054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9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57536" y="4812268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49774" y="4572000"/>
              <a:ext cx="269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43200" y="541020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4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49774" y="572666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2600" y="4572000"/>
              <a:ext cx="35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11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52600" y="5726668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7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24000" y="4800600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10</a:t>
              </a:r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24000" y="549806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8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2209800" y="5257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>
            <a:off x="2286000" y="5334000"/>
            <a:ext cx="2286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286000" y="4724400"/>
            <a:ext cx="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1828800" y="5029200"/>
            <a:ext cx="4572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66800" y="6248400"/>
            <a:ext cx="2526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5:00 – 10 min. = </a:t>
            </a:r>
            <a:r>
              <a:rPr lang="en-US" sz="2000" b="1" dirty="0" smtClean="0">
                <a:solidFill>
                  <a:srgbClr val="FF0000"/>
                </a:solidFill>
              </a:rPr>
              <a:t>4:50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3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F – </a:t>
            </a:r>
            <a:r>
              <a:rPr lang="en-US" i="1" dirty="0" err="1" smtClean="0"/>
              <a:t>L’heure</a:t>
            </a:r>
            <a:r>
              <a:rPr lang="en-US" i="1" dirty="0" smtClean="0"/>
              <a:t> </a:t>
            </a:r>
            <a:r>
              <a:rPr lang="en-US" sz="2700" i="1" dirty="0" smtClean="0">
                <a:solidFill>
                  <a:srgbClr val="04617B"/>
                </a:solidFill>
              </a:rPr>
              <a:t>(pp.12-14)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For times on the </a:t>
            </a:r>
            <a:r>
              <a:rPr lang="en-US" b="1" u="sng" dirty="0" smtClean="0"/>
              <a:t>quarter</a:t>
            </a:r>
            <a:r>
              <a:rPr lang="en-US" dirty="0" smtClean="0"/>
              <a:t> hour and </a:t>
            </a:r>
            <a:r>
              <a:rPr lang="en-US" b="1" u="sng" dirty="0" smtClean="0"/>
              <a:t>half</a:t>
            </a:r>
            <a:r>
              <a:rPr lang="en-US" dirty="0" smtClean="0"/>
              <a:t> hour…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_:15 </a:t>
            </a:r>
            <a:r>
              <a:rPr lang="en-US" b="1" dirty="0" smtClean="0">
                <a:sym typeface="Wingdings" pitchFamily="2" charset="2"/>
              </a:rPr>
              <a:t> …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et quart</a:t>
            </a:r>
            <a:r>
              <a:rPr lang="en-US" b="1" dirty="0" smtClean="0">
                <a:sym typeface="Wingdings" pitchFamily="2" charset="2"/>
              </a:rPr>
              <a:t>.</a:t>
            </a:r>
            <a:endParaRPr lang="en-US" b="1" dirty="0" smtClean="0"/>
          </a:p>
          <a:p>
            <a:pPr lvl="1"/>
            <a:r>
              <a:rPr lang="en-US" b="1" dirty="0" smtClean="0"/>
              <a:t>2 h 15 </a:t>
            </a:r>
            <a:r>
              <a:rPr lang="en-US" b="1" i="1" dirty="0" smtClean="0"/>
              <a:t>(2:15)</a:t>
            </a:r>
            <a:endParaRPr lang="en-US" b="1" dirty="0" smtClean="0"/>
          </a:p>
          <a:p>
            <a:pPr lvl="1"/>
            <a:r>
              <a:rPr lang="en-US" i="1" dirty="0" smtClean="0"/>
              <a:t>Il </a:t>
            </a:r>
            <a:r>
              <a:rPr lang="en-US" i="1" dirty="0" err="1" smtClean="0"/>
              <a:t>est</a:t>
            </a:r>
            <a:r>
              <a:rPr lang="en-US" i="1" dirty="0" smtClean="0"/>
              <a:t> </a:t>
            </a:r>
            <a:r>
              <a:rPr lang="en-US" i="1" dirty="0" err="1" smtClean="0"/>
              <a:t>deux</a:t>
            </a:r>
            <a:r>
              <a:rPr lang="en-US" i="1" dirty="0" smtClean="0"/>
              <a:t> </a:t>
            </a:r>
            <a:r>
              <a:rPr lang="en-US" i="1" dirty="0" err="1" smtClean="0"/>
              <a:t>heures</a:t>
            </a:r>
            <a:r>
              <a:rPr lang="en-US" i="1" dirty="0" smtClean="0"/>
              <a:t> </a:t>
            </a:r>
            <a:r>
              <a:rPr lang="en-US" b="1" i="1" u="sng" dirty="0" smtClean="0">
                <a:solidFill>
                  <a:srgbClr val="FF0000"/>
                </a:solidFill>
              </a:rPr>
              <a:t>et quart</a:t>
            </a:r>
            <a:r>
              <a:rPr lang="en-US" i="1" dirty="0" smtClean="0"/>
              <a:t>.</a:t>
            </a:r>
            <a:endParaRPr lang="en-US" b="1" u="sng" dirty="0" smtClean="0"/>
          </a:p>
          <a:p>
            <a:r>
              <a:rPr lang="en-US" b="1" dirty="0" smtClean="0"/>
              <a:t>_:30 </a:t>
            </a:r>
            <a:r>
              <a:rPr lang="en-US" b="1" dirty="0" smtClean="0">
                <a:sym typeface="Wingdings" pitchFamily="2" charset="2"/>
              </a:rPr>
              <a:t> …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et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demie</a:t>
            </a:r>
            <a:r>
              <a:rPr lang="en-US" b="1" dirty="0" smtClean="0">
                <a:sym typeface="Wingdings" pitchFamily="2" charset="2"/>
              </a:rPr>
              <a:t>.</a:t>
            </a:r>
          </a:p>
          <a:p>
            <a:pPr lvl="1"/>
            <a:r>
              <a:rPr lang="en-US" b="1" dirty="0" smtClean="0">
                <a:sym typeface="Wingdings" pitchFamily="2" charset="2"/>
              </a:rPr>
              <a:t>6 h 30 </a:t>
            </a:r>
            <a:r>
              <a:rPr lang="en-US" b="1" i="1" dirty="0" smtClean="0">
                <a:sym typeface="Wingdings" pitchFamily="2" charset="2"/>
              </a:rPr>
              <a:t>(6:30)</a:t>
            </a:r>
            <a:endParaRPr lang="en-US" b="1" dirty="0" smtClean="0">
              <a:sym typeface="Wingdings" pitchFamily="2" charset="2"/>
            </a:endParaRPr>
          </a:p>
          <a:p>
            <a:pPr lvl="1"/>
            <a:r>
              <a:rPr lang="en-US" i="1" dirty="0" smtClean="0">
                <a:sym typeface="Wingdings" pitchFamily="2" charset="2"/>
              </a:rPr>
              <a:t>Il </a:t>
            </a:r>
            <a:r>
              <a:rPr lang="en-US" i="1" dirty="0" err="1" smtClean="0">
                <a:sym typeface="Wingdings" pitchFamily="2" charset="2"/>
              </a:rPr>
              <a:t>est</a:t>
            </a:r>
            <a:r>
              <a:rPr lang="en-US" i="1" dirty="0" smtClean="0">
                <a:sym typeface="Wingdings" pitchFamily="2" charset="2"/>
              </a:rPr>
              <a:t> six </a:t>
            </a:r>
            <a:r>
              <a:rPr lang="en-US" i="1" dirty="0" err="1" smtClean="0">
                <a:sym typeface="Wingdings" pitchFamily="2" charset="2"/>
              </a:rPr>
              <a:t>heures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b="1" i="1" u="sng" dirty="0" smtClean="0">
                <a:solidFill>
                  <a:srgbClr val="FF0000"/>
                </a:solidFill>
                <a:sym typeface="Wingdings" pitchFamily="2" charset="2"/>
              </a:rPr>
              <a:t>et </a:t>
            </a:r>
            <a:r>
              <a:rPr lang="en-US" b="1" i="1" u="sng" dirty="0" err="1" smtClean="0">
                <a:solidFill>
                  <a:srgbClr val="FF0000"/>
                </a:solidFill>
                <a:sym typeface="Wingdings" pitchFamily="2" charset="2"/>
              </a:rPr>
              <a:t>demie</a:t>
            </a:r>
            <a:r>
              <a:rPr lang="en-US" i="1" dirty="0" smtClean="0">
                <a:sym typeface="Wingdings" pitchFamily="2" charset="2"/>
              </a:rPr>
              <a:t>.</a:t>
            </a:r>
            <a:endParaRPr lang="en-US" i="1" dirty="0" smtClean="0"/>
          </a:p>
          <a:p>
            <a:r>
              <a:rPr lang="en-US" b="1" dirty="0" smtClean="0">
                <a:sym typeface="Wingdings" pitchFamily="2" charset="2"/>
              </a:rPr>
              <a:t>_:45  …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moins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 le quart</a:t>
            </a:r>
            <a:r>
              <a:rPr lang="en-US" b="1" dirty="0" smtClean="0">
                <a:sym typeface="Wingdings" pitchFamily="2" charset="2"/>
              </a:rPr>
              <a:t>.</a:t>
            </a:r>
          </a:p>
          <a:p>
            <a:pPr lvl="1"/>
            <a:r>
              <a:rPr lang="en-US" b="1" dirty="0" smtClean="0">
                <a:sym typeface="Wingdings" pitchFamily="2" charset="2"/>
              </a:rPr>
              <a:t>6 h 45 </a:t>
            </a:r>
            <a:r>
              <a:rPr lang="en-US" b="1" i="1" dirty="0" smtClean="0">
                <a:sym typeface="Wingdings" pitchFamily="2" charset="2"/>
              </a:rPr>
              <a:t>(6:45)</a:t>
            </a:r>
            <a:endParaRPr lang="en-US" b="1" dirty="0" smtClean="0">
              <a:sym typeface="Wingdings" pitchFamily="2" charset="2"/>
            </a:endParaRPr>
          </a:p>
          <a:p>
            <a:pPr lvl="1"/>
            <a:r>
              <a:rPr lang="en-US" i="1" dirty="0" smtClean="0">
                <a:sym typeface="Wingdings" pitchFamily="2" charset="2"/>
              </a:rPr>
              <a:t>Il </a:t>
            </a:r>
            <a:r>
              <a:rPr lang="en-US" i="1" dirty="0" err="1" smtClean="0">
                <a:sym typeface="Wingdings" pitchFamily="2" charset="2"/>
              </a:rPr>
              <a:t>est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sym typeface="Wingdings" pitchFamily="2" charset="2"/>
              </a:rPr>
              <a:t>sept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i="1" dirty="0" err="1" smtClean="0">
                <a:sym typeface="Wingdings" pitchFamily="2" charset="2"/>
              </a:rPr>
              <a:t>heures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b="1" i="1" u="sng" dirty="0" err="1" smtClean="0">
                <a:solidFill>
                  <a:srgbClr val="FF0000"/>
                </a:solidFill>
                <a:sym typeface="Wingdings" pitchFamily="2" charset="2"/>
              </a:rPr>
              <a:t>moins</a:t>
            </a:r>
            <a:r>
              <a:rPr lang="en-US" b="1" i="1" u="sng" dirty="0" smtClean="0">
                <a:solidFill>
                  <a:srgbClr val="FF0000"/>
                </a:solidFill>
                <a:sym typeface="Wingdings" pitchFamily="2" charset="2"/>
              </a:rPr>
              <a:t> le quart</a:t>
            </a:r>
            <a:r>
              <a:rPr lang="en-US" i="1" dirty="0" smtClean="0">
                <a:sym typeface="Wingdings" pitchFamily="2" charset="2"/>
              </a:rPr>
              <a:t>.</a:t>
            </a:r>
            <a:endParaRPr lang="en-US" i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447800" y="4419600"/>
            <a:ext cx="1676400" cy="1828800"/>
            <a:chOff x="1447800" y="4419600"/>
            <a:chExt cx="1676400" cy="1828800"/>
          </a:xfrm>
        </p:grpSpPr>
        <p:sp>
          <p:nvSpPr>
            <p:cNvPr id="6" name="Oval 5"/>
            <p:cNvSpPr/>
            <p:nvPr/>
          </p:nvSpPr>
          <p:spPr>
            <a:xfrm>
              <a:off x="1447800" y="4495800"/>
              <a:ext cx="1676400" cy="16764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32764" y="4419600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12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33600" y="587906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6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19400" y="511706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62136" y="51054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9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57536" y="4812268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49774" y="4572000"/>
              <a:ext cx="269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43200" y="541020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4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49774" y="572666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5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4572000"/>
              <a:ext cx="35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11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2600" y="5726668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7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24000" y="4800600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10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24000" y="549806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8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2209800" y="5257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H="1">
            <a:off x="2046270" y="5334000"/>
            <a:ext cx="239730" cy="4455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286000" y="4724400"/>
            <a:ext cx="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676400" y="5334000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96874" y="6248400"/>
            <a:ext cx="2484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7</a:t>
            </a:r>
            <a:r>
              <a:rPr lang="en-US" sz="2000" b="1" dirty="0" smtClean="0"/>
              <a:t>:00 – 15 min. = </a:t>
            </a:r>
            <a:r>
              <a:rPr lang="en-US" sz="2000" b="1" dirty="0">
                <a:solidFill>
                  <a:srgbClr val="FF0000"/>
                </a:solidFill>
              </a:rPr>
              <a:t>6</a:t>
            </a:r>
            <a:r>
              <a:rPr lang="en-US" sz="2000" b="1" dirty="0" smtClean="0">
                <a:solidFill>
                  <a:srgbClr val="FF0000"/>
                </a:solidFill>
              </a:rPr>
              <a:t>:45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Learn French?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France is a prime tourist destination.</a:t>
            </a:r>
          </a:p>
          <a:p>
            <a:pPr lvl="1"/>
            <a:r>
              <a:rPr lang="en-US" dirty="0" smtClean="0"/>
              <a:t>Makes travel more meaningful and enjoyable</a:t>
            </a:r>
          </a:p>
          <a:p>
            <a:pPr lvl="1"/>
            <a:r>
              <a:rPr lang="en-US" dirty="0" smtClean="0"/>
              <a:t>People appreciate it when you attempt to speak their language</a:t>
            </a:r>
          </a:p>
          <a:p>
            <a:r>
              <a:rPr lang="en-US" b="1" dirty="0" smtClean="0"/>
              <a:t>For many people, France evokes style and elegance.</a:t>
            </a:r>
          </a:p>
          <a:p>
            <a:pPr lvl="1"/>
            <a:r>
              <a:rPr lang="en-US" i="1" dirty="0" smtClean="0"/>
              <a:t>Chanel, Christian Dior, Pierre Cardin, etc.</a:t>
            </a:r>
          </a:p>
          <a:p>
            <a:r>
              <a:rPr lang="en-US" b="1" dirty="0" smtClean="0"/>
              <a:t>Knowing French will enrich your English.</a:t>
            </a:r>
          </a:p>
          <a:p>
            <a:pPr lvl="1"/>
            <a:r>
              <a:rPr lang="en-US" dirty="0" smtClean="0"/>
              <a:t>Much of English </a:t>
            </a:r>
            <a:r>
              <a:rPr lang="en-US" i="1" dirty="0" smtClean="0"/>
              <a:t>comes from</a:t>
            </a:r>
            <a:r>
              <a:rPr lang="en-US" dirty="0" smtClean="0"/>
              <a:t> French</a:t>
            </a:r>
          </a:p>
          <a:p>
            <a:pPr lvl="1"/>
            <a:r>
              <a:rPr lang="en-US" dirty="0" smtClean="0"/>
              <a:t>Increase your English vocabulary</a:t>
            </a:r>
          </a:p>
          <a:p>
            <a:r>
              <a:rPr lang="en-US" b="1" dirty="0" smtClean="0"/>
              <a:t>Knowing French will help you with your university studies.</a:t>
            </a:r>
          </a:p>
          <a:p>
            <a:pPr lvl="1"/>
            <a:r>
              <a:rPr lang="en-US" dirty="0" smtClean="0"/>
              <a:t>Required to get into college</a:t>
            </a:r>
          </a:p>
          <a:p>
            <a:pPr lvl="1"/>
            <a:r>
              <a:rPr lang="en-US" dirty="0" smtClean="0"/>
              <a:t>Required to complete college degree</a:t>
            </a:r>
          </a:p>
          <a:p>
            <a:r>
              <a:rPr lang="en-US" b="1" dirty="0" smtClean="0"/>
              <a:t>Knowing French will be useful for your career.</a:t>
            </a:r>
          </a:p>
          <a:p>
            <a:pPr lvl="1"/>
            <a:r>
              <a:rPr lang="en-US" dirty="0" smtClean="0"/>
              <a:t>Useful in the business world</a:t>
            </a:r>
          </a:p>
          <a:p>
            <a:pPr lvl="1"/>
            <a:r>
              <a:rPr lang="en-US" dirty="0" smtClean="0"/>
              <a:t>More interesting, higher-paying jobs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F – </a:t>
            </a:r>
            <a:r>
              <a:rPr lang="en-US" i="1" dirty="0" err="1" smtClean="0"/>
              <a:t>L’heure</a:t>
            </a:r>
            <a:r>
              <a:rPr lang="en-US" i="1" dirty="0" smtClean="0"/>
              <a:t> </a:t>
            </a:r>
            <a:r>
              <a:rPr lang="en-US" sz="2700" i="1" dirty="0" smtClean="0"/>
              <a:t>(pp.12-14)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French, you do not use </a:t>
            </a:r>
            <a:r>
              <a:rPr lang="en-US" b="1" i="1" dirty="0" smtClean="0">
                <a:solidFill>
                  <a:srgbClr val="FF0000"/>
                </a:solidFill>
              </a:rPr>
              <a:t>a.m.</a:t>
            </a:r>
            <a:r>
              <a:rPr lang="en-US" dirty="0" smtClean="0"/>
              <a:t> and </a:t>
            </a:r>
            <a:r>
              <a:rPr lang="en-US" b="1" i="1" dirty="0" smtClean="0">
                <a:solidFill>
                  <a:srgbClr val="FF0000"/>
                </a:solidFill>
              </a:rPr>
              <a:t>p.m.</a:t>
            </a:r>
          </a:p>
          <a:p>
            <a:endParaRPr lang="en-US" b="1" i="1" dirty="0" smtClean="0"/>
          </a:p>
          <a:p>
            <a:r>
              <a:rPr lang="en-US" dirty="0" smtClean="0"/>
              <a:t>Instead, you say…</a:t>
            </a:r>
          </a:p>
          <a:p>
            <a:pPr lvl="1"/>
            <a:r>
              <a:rPr lang="en-US" i="1" dirty="0" smtClean="0"/>
              <a:t>...in the morning		</a:t>
            </a:r>
            <a:r>
              <a:rPr lang="en-US" b="1" dirty="0" smtClean="0">
                <a:solidFill>
                  <a:srgbClr val="FF0000"/>
                </a:solidFill>
              </a:rPr>
              <a:t>…du </a:t>
            </a:r>
            <a:r>
              <a:rPr lang="en-US" b="1" dirty="0" err="1" smtClean="0">
                <a:solidFill>
                  <a:srgbClr val="FF0000"/>
                </a:solidFill>
              </a:rPr>
              <a:t>matin</a:t>
            </a:r>
            <a:endParaRPr lang="en-US" i="1" dirty="0" smtClean="0">
              <a:solidFill>
                <a:srgbClr val="FF0000"/>
              </a:solidFill>
            </a:endParaRPr>
          </a:p>
          <a:p>
            <a:pPr lvl="1"/>
            <a:r>
              <a:rPr lang="en-US" i="1" dirty="0" smtClean="0"/>
              <a:t>…in the afternoon		</a:t>
            </a:r>
            <a:r>
              <a:rPr lang="en-US" b="1" dirty="0" smtClean="0">
                <a:solidFill>
                  <a:srgbClr val="FF0000"/>
                </a:solidFill>
              </a:rPr>
              <a:t>…de </a:t>
            </a:r>
            <a:r>
              <a:rPr lang="en-US" b="1" dirty="0" err="1" smtClean="0">
                <a:solidFill>
                  <a:srgbClr val="FF0000"/>
                </a:solidFill>
              </a:rPr>
              <a:t>l’après</a:t>
            </a:r>
            <a:r>
              <a:rPr lang="en-US" b="1" dirty="0" smtClean="0">
                <a:solidFill>
                  <a:srgbClr val="FF0000"/>
                </a:solidFill>
              </a:rPr>
              <a:t>-midi</a:t>
            </a:r>
            <a:endParaRPr lang="en-US" i="1" dirty="0" smtClean="0">
              <a:solidFill>
                <a:srgbClr val="FF0000"/>
              </a:solidFill>
            </a:endParaRPr>
          </a:p>
          <a:p>
            <a:pPr lvl="1"/>
            <a:r>
              <a:rPr lang="en-US" i="1" dirty="0" smtClean="0"/>
              <a:t>…in the evening/night		</a:t>
            </a:r>
            <a:r>
              <a:rPr lang="en-US" b="1" dirty="0" smtClean="0">
                <a:solidFill>
                  <a:srgbClr val="FF0000"/>
                </a:solidFill>
              </a:rPr>
              <a:t>…du </a:t>
            </a:r>
            <a:r>
              <a:rPr lang="en-US" b="1" dirty="0" err="1" smtClean="0">
                <a:solidFill>
                  <a:srgbClr val="FF0000"/>
                </a:solidFill>
              </a:rPr>
              <a:t>soir</a:t>
            </a:r>
            <a:endParaRPr lang="en-US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11388" y="838200"/>
            <a:ext cx="4467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r>
              <a:rPr lang="fr-FR" sz="3600" b="1" u="sng">
                <a:solidFill>
                  <a:srgbClr val="0070C0"/>
                </a:solidFill>
              </a:rPr>
              <a:t>Quelle heure est-il?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2287588"/>
            <a:ext cx="129540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01813" y="2689225"/>
            <a:ext cx="2613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fr-FR" dirty="0"/>
              <a:t>Il est trois heures.</a:t>
            </a:r>
          </a:p>
        </p:txBody>
      </p:sp>
      <p:pic>
        <p:nvPicPr>
          <p:cNvPr id="7173" name="Picture 3" descr="C:\Documents and Settings\Owner\Local Settings\Temporary Internet Files\Content.IE5\3KV3YY28\j043486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26468"/>
            <a:ext cx="164465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2301875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767138"/>
            <a:ext cx="21145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09039"/>
            <a:ext cx="15970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001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64" y="1152252"/>
            <a:ext cx="2135188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863545"/>
            <a:ext cx="2659063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9" y="3429000"/>
            <a:ext cx="2855913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3989388"/>
            <a:ext cx="20828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4551363"/>
            <a:ext cx="2513012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2575"/>
            <a:ext cx="14827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43200"/>
            <a:ext cx="2579687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839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535113"/>
            <a:ext cx="3657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1317625"/>
            <a:ext cx="270192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1316038"/>
            <a:ext cx="210502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4363218"/>
            <a:ext cx="1531937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C:\Documents and Settings\Owner\Local Settings\Temporary Internet Files\Content.IE5\L1L2SRN0\j0433842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20927"/>
            <a:ext cx="1443038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569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:\Documents and Settings\Owner\Local Settings\Temporary Internet Files\Content.IE5\L1L2SRN0\j043153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135096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 descr="C:\Documents and Settings\Owner\Local Settings\Temporary Internet Files\Content.IE5\OQXAN3YT\j043151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2" y="4043499"/>
            <a:ext cx="1455737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2" y="1355725"/>
            <a:ext cx="2981325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63316"/>
            <a:ext cx="2546350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87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Study for the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Reasons for learning French</a:t>
            </a:r>
          </a:p>
          <a:p>
            <a:r>
              <a:rPr lang="en-US" dirty="0" smtClean="0"/>
              <a:t>French-speaking countries &amp; locations</a:t>
            </a:r>
          </a:p>
          <a:p>
            <a:r>
              <a:rPr lang="en-US" dirty="0" smtClean="0"/>
              <a:t>Alphabet, Keys to pronunciation</a:t>
            </a:r>
          </a:p>
          <a:p>
            <a:r>
              <a:rPr lang="en-US" dirty="0" smtClean="0"/>
              <a:t>Greetings, manners, etc.</a:t>
            </a:r>
          </a:p>
          <a:p>
            <a:r>
              <a:rPr lang="en-US" dirty="0" smtClean="0"/>
              <a:t>Food</a:t>
            </a:r>
          </a:p>
          <a:p>
            <a:r>
              <a:rPr lang="en-US" dirty="0" smtClean="0"/>
              <a:t>Days</a:t>
            </a:r>
          </a:p>
          <a:p>
            <a:r>
              <a:rPr lang="en-US" dirty="0" smtClean="0"/>
              <a:t>Months</a:t>
            </a:r>
          </a:p>
          <a:p>
            <a:r>
              <a:rPr lang="en-US" dirty="0" smtClean="0"/>
              <a:t>Date</a:t>
            </a:r>
          </a:p>
          <a:p>
            <a:r>
              <a:rPr lang="en-US" dirty="0" smtClean="0"/>
              <a:t>Numbers 0-30</a:t>
            </a:r>
          </a:p>
          <a:p>
            <a:r>
              <a:rPr lang="en-US" dirty="0" smtClean="0"/>
              <a:t>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196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Learn French? 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pp.xxxvi</a:t>
            </a:r>
            <a:r>
              <a:rPr lang="en-US" sz="2400" i="1" dirty="0" smtClean="0"/>
              <a:t>-xxxvii)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The Francophone World</a:t>
            </a:r>
          </a:p>
          <a:p>
            <a:pPr lvl="1"/>
            <a:r>
              <a:rPr lang="en-US" dirty="0" smtClean="0"/>
              <a:t>Culture</a:t>
            </a:r>
          </a:p>
          <a:p>
            <a:pPr lvl="2"/>
            <a:r>
              <a:rPr lang="en-US" dirty="0" smtClean="0"/>
              <a:t>French-speaking countries close to home and around the world</a:t>
            </a:r>
          </a:p>
          <a:p>
            <a:pPr lvl="1"/>
            <a:r>
              <a:rPr lang="en-US" dirty="0" smtClean="0"/>
              <a:t>Feeling of Accomplishment</a:t>
            </a:r>
          </a:p>
          <a:p>
            <a:pPr lvl="1"/>
            <a:r>
              <a:rPr lang="en-US" dirty="0" smtClean="0"/>
              <a:t>Literature, Movies, Art, etc.</a:t>
            </a:r>
          </a:p>
          <a:p>
            <a:r>
              <a:rPr lang="en-US" b="1" dirty="0" smtClean="0"/>
              <a:t>Career Opportunities</a:t>
            </a:r>
          </a:p>
          <a:p>
            <a:pPr lvl="1"/>
            <a:r>
              <a:rPr lang="en-US" dirty="0" smtClean="0"/>
              <a:t>Business</a:t>
            </a:r>
          </a:p>
          <a:p>
            <a:pPr lvl="2"/>
            <a:r>
              <a:rPr lang="en-US" dirty="0" smtClean="0"/>
              <a:t>Many French companies have branches in the U.S. and around the world</a:t>
            </a:r>
          </a:p>
          <a:p>
            <a:pPr lvl="1"/>
            <a:r>
              <a:rPr lang="en-US" dirty="0" smtClean="0"/>
              <a:t>Research</a:t>
            </a:r>
          </a:p>
          <a:p>
            <a:pPr lvl="2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major language on the Internet</a:t>
            </a:r>
          </a:p>
          <a:p>
            <a:pPr lvl="1"/>
            <a:r>
              <a:rPr lang="en-US" dirty="0" smtClean="0"/>
              <a:t>Can help you in almost any career path</a:t>
            </a:r>
          </a:p>
          <a:p>
            <a:r>
              <a:rPr lang="en-US" b="1" dirty="0" smtClean="0"/>
              <a:t>Language Link</a:t>
            </a:r>
          </a:p>
          <a:p>
            <a:pPr lvl="1"/>
            <a:r>
              <a:rPr lang="en-US" dirty="0" smtClean="0"/>
              <a:t>Improve your English</a:t>
            </a:r>
          </a:p>
          <a:p>
            <a:pPr lvl="1"/>
            <a:r>
              <a:rPr lang="en-US" dirty="0" smtClean="0"/>
              <a:t>Much of English comes from French</a:t>
            </a:r>
          </a:p>
          <a:p>
            <a:pPr lvl="1"/>
            <a:r>
              <a:rPr lang="en-US" dirty="0" smtClean="0"/>
              <a:t>Helps to learn </a:t>
            </a:r>
            <a:r>
              <a:rPr lang="en-US" i="1" dirty="0" smtClean="0"/>
              <a:t>other</a:t>
            </a:r>
            <a:r>
              <a:rPr lang="en-US" dirty="0" smtClean="0"/>
              <a:t> languages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/>
          <a:lstStyle/>
          <a:p>
            <a:r>
              <a:rPr lang="en-US" dirty="0" smtClean="0"/>
              <a:t>Le monde francophone</a:t>
            </a:r>
            <a:endParaRPr lang="en-US" dirty="0"/>
          </a:p>
        </p:txBody>
      </p:sp>
      <p:pic>
        <p:nvPicPr>
          <p:cNvPr id="3" name="Picture 2" descr="scan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1600200"/>
            <a:ext cx="10820400" cy="56074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6200" y="2404646"/>
            <a:ext cx="829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France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4572000" y="2667000"/>
            <a:ext cx="457200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181600" y="2819400"/>
            <a:ext cx="685800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23421" y="2557046"/>
            <a:ext cx="957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Monaco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4724400" y="2362200"/>
            <a:ext cx="381000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86200" y="2099846"/>
            <a:ext cx="998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Belgium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181600" y="2590800"/>
            <a:ext cx="60960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15000" y="2362200"/>
            <a:ext cx="1330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Switzerland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105400" y="2057400"/>
            <a:ext cx="304800" cy="685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57800" y="1795046"/>
            <a:ext cx="1414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Luxembourg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10177" y="2362200"/>
            <a:ext cx="909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Canada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2667000" y="2624554"/>
            <a:ext cx="457200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28800" y="2938046"/>
            <a:ext cx="1137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Louisiana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438400" y="3200400"/>
            <a:ext cx="0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99318" y="3886200"/>
            <a:ext cx="1367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Guadeloupe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514600" y="3886200"/>
            <a:ext cx="762001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52977" y="4233446"/>
            <a:ext cx="1290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Martinique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2585623" y="3962400"/>
            <a:ext cx="690977" cy="4147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828800" y="3505200"/>
            <a:ext cx="1367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Haiti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2434483" y="3657600"/>
            <a:ext cx="537317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43000" y="4614446"/>
            <a:ext cx="1671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French Guiana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2656647" y="4267200"/>
            <a:ext cx="772353" cy="4909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7772400" y="3962400"/>
            <a:ext cx="30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705600" y="3733800"/>
            <a:ext cx="1175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Cambodia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 flipV="1">
            <a:off x="7848600" y="3505200"/>
            <a:ext cx="76200" cy="228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511478" y="3242846"/>
            <a:ext cx="1175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Laos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8102258" y="3810000"/>
            <a:ext cx="203542" cy="337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229600" y="3581400"/>
            <a:ext cx="1013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Vietnam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10000" y="2895600"/>
            <a:ext cx="1367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Algeria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 flipV="1">
            <a:off x="4572002" y="3124200"/>
            <a:ext cx="533398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581400" y="3124200"/>
            <a:ext cx="1367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Morocco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4495802" y="3352800"/>
            <a:ext cx="3047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890118" y="3352800"/>
            <a:ext cx="1367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H="1" flipV="1">
            <a:off x="4419602" y="3581400"/>
            <a:ext cx="533398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276600" y="3623846"/>
            <a:ext cx="1367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Mauritania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4419600" y="3733800"/>
            <a:ext cx="304800" cy="76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505200" y="3810000"/>
            <a:ext cx="1367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Senegal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4343402" y="3886200"/>
            <a:ext cx="228598" cy="76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657600" y="4004846"/>
            <a:ext cx="1367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Guinea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>
            <a:off x="4419602" y="4081046"/>
            <a:ext cx="228598" cy="76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276600" y="4267200"/>
            <a:ext cx="1672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Burkina Faso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H="1">
            <a:off x="4495802" y="3962400"/>
            <a:ext cx="457198" cy="4234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276600" y="4843046"/>
            <a:ext cx="1672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Côte d’Ivoire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flipH="1">
            <a:off x="4495800" y="4114800"/>
            <a:ext cx="381000" cy="838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572000" y="4538246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Togo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flipH="1">
            <a:off x="4876800" y="4191000"/>
            <a:ext cx="15240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5105400" y="3386554"/>
            <a:ext cx="381000" cy="6520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342421" y="3124200"/>
            <a:ext cx="957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Benin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flipV="1">
            <a:off x="5334000" y="3615154"/>
            <a:ext cx="304800" cy="1948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494821" y="3352800"/>
            <a:ext cx="957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Niger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5562600" y="3733800"/>
            <a:ext cx="304800" cy="76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748479" y="3581400"/>
            <a:ext cx="957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Chad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 flipV="1">
            <a:off x="5410200" y="3962400"/>
            <a:ext cx="381000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715000" y="3810000"/>
            <a:ext cx="1210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Cameroon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5638800" y="4191000"/>
            <a:ext cx="45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5952021" y="4038600"/>
            <a:ext cx="1744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African Republic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72000" y="476684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Gabon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5181600" y="4419600"/>
            <a:ext cx="15240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4648200" y="537644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Congo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 flipH="1">
            <a:off x="5257800" y="4419600"/>
            <a:ext cx="228600" cy="1066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962400" y="5663625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Democratic Republic of the Congo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5562600" y="4648200"/>
            <a:ext cx="152400" cy="1143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5867400" y="4419600"/>
            <a:ext cx="68580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6477000" y="4724400"/>
            <a:ext cx="1744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Rwanda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>
            <a:off x="5867400" y="4495800"/>
            <a:ext cx="770421" cy="609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6561621" y="4953000"/>
            <a:ext cx="1744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Burundi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>
            <a:off x="6324600" y="5029200"/>
            <a:ext cx="381000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6629400" y="5257800"/>
            <a:ext cx="1744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Madagascar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00"/>
                            </p:stCondLst>
                            <p:childTnLst>
                              <p:par>
                                <p:cTn id="2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"/>
                            </p:stCondLst>
                            <p:childTnLst>
                              <p:par>
                                <p:cTn id="2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500"/>
                            </p:stCondLst>
                            <p:childTnLst>
                              <p:par>
                                <p:cTn id="2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500"/>
                            </p:stCondLst>
                            <p:childTnLst>
                              <p:par>
                                <p:cTn id="2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00"/>
                            </p:stCondLst>
                            <p:childTnLst>
                              <p:par>
                                <p:cTn id="3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4" grpId="0"/>
      <p:bldP spid="20" grpId="0"/>
      <p:bldP spid="23" grpId="0"/>
      <p:bldP spid="16" grpId="0"/>
      <p:bldP spid="18" grpId="0"/>
      <p:bldP spid="24" grpId="0"/>
      <p:bldP spid="29" grpId="0"/>
      <p:bldP spid="32" grpId="0"/>
      <p:bldP spid="35" grpId="0"/>
      <p:bldP spid="39" grpId="0"/>
      <p:bldP spid="43" grpId="0"/>
      <p:bldP spid="48" grpId="0"/>
      <p:bldP spid="50" grpId="0"/>
      <p:bldP spid="53" grpId="0"/>
      <p:bldP spid="56" grpId="0"/>
      <p:bldP spid="59" grpId="0"/>
      <p:bldP spid="63" grpId="0"/>
      <p:bldP spid="66" grpId="0"/>
      <p:bldP spid="68" grpId="0"/>
      <p:bldP spid="71" grpId="0"/>
      <p:bldP spid="75" grpId="0"/>
      <p:bldP spid="80" grpId="0"/>
      <p:bldP spid="83" grpId="0"/>
      <p:bldP spid="86" grpId="0"/>
      <p:bldP spid="91" grpId="0"/>
      <p:bldP spid="95" grpId="0"/>
      <p:bldP spid="98" grpId="0"/>
      <p:bldP spid="100" grpId="0"/>
      <p:bldP spid="103" grpId="0"/>
      <p:bldP spid="107" grpId="0"/>
      <p:bldP spid="110" grpId="0"/>
      <p:bldP spid="1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L’Afrique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L’Algérie</a:t>
            </a:r>
            <a:endParaRPr lang="en-US" dirty="0" smtClean="0"/>
          </a:p>
          <a:p>
            <a:r>
              <a:rPr lang="en-US" dirty="0" smtClean="0"/>
              <a:t>Le </a:t>
            </a:r>
            <a:r>
              <a:rPr lang="en-US" dirty="0" err="1" smtClean="0"/>
              <a:t>Bénin</a:t>
            </a:r>
            <a:endParaRPr lang="en-US" dirty="0" smtClean="0"/>
          </a:p>
          <a:p>
            <a:r>
              <a:rPr lang="en-US" dirty="0" smtClean="0"/>
              <a:t>Le Burkina Faso</a:t>
            </a:r>
          </a:p>
          <a:p>
            <a:r>
              <a:rPr lang="en-US" dirty="0" smtClean="0"/>
              <a:t>Le Burundi</a:t>
            </a:r>
          </a:p>
          <a:p>
            <a:r>
              <a:rPr lang="en-US" dirty="0" smtClean="0"/>
              <a:t>Le Cameroun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République</a:t>
            </a:r>
            <a:r>
              <a:rPr lang="en-US" dirty="0" smtClean="0"/>
              <a:t> </a:t>
            </a:r>
            <a:r>
              <a:rPr lang="en-US" dirty="0" err="1" smtClean="0"/>
              <a:t>Centrafricaine</a:t>
            </a:r>
            <a:endParaRPr lang="en-US" dirty="0" smtClean="0"/>
          </a:p>
          <a:p>
            <a:r>
              <a:rPr lang="en-US" dirty="0" smtClean="0"/>
              <a:t>Les </a:t>
            </a:r>
            <a:r>
              <a:rPr lang="en-US" dirty="0" err="1" smtClean="0"/>
              <a:t>Comores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République</a:t>
            </a:r>
            <a:r>
              <a:rPr lang="en-US" dirty="0" smtClean="0"/>
              <a:t> du Congo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République</a:t>
            </a:r>
            <a:r>
              <a:rPr lang="en-US" dirty="0" smtClean="0"/>
              <a:t> </a:t>
            </a:r>
            <a:r>
              <a:rPr lang="en-US" dirty="0" err="1" smtClean="0"/>
              <a:t>Démocratique</a:t>
            </a:r>
            <a:r>
              <a:rPr lang="en-US" dirty="0" smtClean="0"/>
              <a:t> du Congo</a:t>
            </a:r>
          </a:p>
          <a:p>
            <a:r>
              <a:rPr lang="en-US" dirty="0" smtClean="0"/>
              <a:t>La Côte d’Ivoire</a:t>
            </a:r>
          </a:p>
          <a:p>
            <a:r>
              <a:rPr lang="en-US" dirty="0" smtClean="0"/>
              <a:t>Djibouti</a:t>
            </a:r>
          </a:p>
          <a:p>
            <a:r>
              <a:rPr lang="en-US" dirty="0" smtClean="0"/>
              <a:t>Le Gabon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Guinée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Guinée</a:t>
            </a:r>
            <a:r>
              <a:rPr lang="en-US" dirty="0" smtClean="0"/>
              <a:t> </a:t>
            </a:r>
            <a:r>
              <a:rPr lang="en-US" dirty="0" err="1" smtClean="0"/>
              <a:t>Équatoriale</a:t>
            </a:r>
            <a:endParaRPr lang="en-US" dirty="0" smtClean="0"/>
          </a:p>
          <a:p>
            <a:r>
              <a:rPr lang="en-US" dirty="0" smtClean="0"/>
              <a:t>Madagascar</a:t>
            </a:r>
          </a:p>
          <a:p>
            <a:r>
              <a:rPr lang="en-US" dirty="0" smtClean="0"/>
              <a:t>Le Mali</a:t>
            </a:r>
          </a:p>
          <a:p>
            <a:r>
              <a:rPr lang="en-US" dirty="0" smtClean="0"/>
              <a:t>Le </a:t>
            </a:r>
            <a:r>
              <a:rPr lang="en-US" dirty="0" err="1" smtClean="0"/>
              <a:t>Maroc</a:t>
            </a:r>
            <a:endParaRPr lang="en-US" dirty="0" smtClean="0"/>
          </a:p>
          <a:p>
            <a:r>
              <a:rPr lang="en-US" dirty="0" err="1" smtClean="0"/>
              <a:t>L’île</a:t>
            </a:r>
            <a:r>
              <a:rPr lang="en-US" dirty="0" smtClean="0"/>
              <a:t> Maurice</a:t>
            </a:r>
          </a:p>
          <a:p>
            <a:r>
              <a:rPr lang="en-US" dirty="0" smtClean="0"/>
              <a:t>Le Niger</a:t>
            </a:r>
          </a:p>
          <a:p>
            <a:r>
              <a:rPr lang="en-US" dirty="0" smtClean="0"/>
              <a:t>Les Seychelles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Réunion</a:t>
            </a:r>
            <a:endParaRPr lang="en-US" dirty="0" smtClean="0"/>
          </a:p>
          <a:p>
            <a:r>
              <a:rPr lang="en-US" dirty="0" smtClean="0"/>
              <a:t>Le Rwanda</a:t>
            </a:r>
          </a:p>
          <a:p>
            <a:r>
              <a:rPr lang="en-US" dirty="0" smtClean="0"/>
              <a:t>Le </a:t>
            </a:r>
            <a:r>
              <a:rPr lang="en-US" dirty="0" err="1" smtClean="0"/>
              <a:t>Sénegal</a:t>
            </a:r>
            <a:endParaRPr lang="en-US" dirty="0" smtClean="0"/>
          </a:p>
          <a:p>
            <a:r>
              <a:rPr lang="en-US" dirty="0" smtClean="0"/>
              <a:t>Le </a:t>
            </a:r>
            <a:r>
              <a:rPr lang="en-US" dirty="0" err="1" smtClean="0"/>
              <a:t>Tchad</a:t>
            </a:r>
            <a:endParaRPr lang="en-US" dirty="0" smtClean="0"/>
          </a:p>
          <a:p>
            <a:r>
              <a:rPr lang="en-US" dirty="0" smtClean="0"/>
              <a:t>Le Togo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Tunisie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L’Europe</a:t>
            </a:r>
            <a:r>
              <a:rPr lang="en-US" dirty="0" smtClean="0"/>
              <a:t> et </a:t>
            </a:r>
            <a:r>
              <a:rPr lang="en-US" dirty="0" err="1" smtClean="0"/>
              <a:t>L’Océanie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err="1" smtClean="0"/>
              <a:t>L’Europe</a:t>
            </a:r>
            <a:endParaRPr lang="en-US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u="sng" dirty="0" err="1" smtClean="0"/>
              <a:t>L’Océanie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principauté</a:t>
            </a:r>
            <a:r>
              <a:rPr lang="en-US" dirty="0" smtClean="0"/>
              <a:t> </a:t>
            </a:r>
            <a:r>
              <a:rPr lang="en-US" dirty="0" err="1" smtClean="0"/>
              <a:t>d’Andorre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Belgique</a:t>
            </a:r>
            <a:endParaRPr lang="en-US" dirty="0" smtClean="0"/>
          </a:p>
          <a:p>
            <a:r>
              <a:rPr lang="en-US" dirty="0" smtClean="0"/>
              <a:t>La France</a:t>
            </a:r>
          </a:p>
          <a:p>
            <a:r>
              <a:rPr lang="en-US" dirty="0" smtClean="0"/>
              <a:t>Le grand-</a:t>
            </a:r>
            <a:r>
              <a:rPr lang="en-US" dirty="0" err="1" smtClean="0"/>
              <a:t>duché</a:t>
            </a:r>
            <a:r>
              <a:rPr lang="en-US" dirty="0" smtClean="0"/>
              <a:t> de Luxembourg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principauté</a:t>
            </a:r>
            <a:r>
              <a:rPr lang="en-US" dirty="0" smtClean="0"/>
              <a:t> de Monaco</a:t>
            </a:r>
          </a:p>
          <a:p>
            <a:r>
              <a:rPr lang="en-US" dirty="0" smtClean="0"/>
              <a:t>La Suisse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La Nouvelle-</a:t>
            </a:r>
            <a:r>
              <a:rPr lang="en-US" dirty="0" err="1" smtClean="0"/>
              <a:t>Calédonie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Polynésie</a:t>
            </a:r>
            <a:r>
              <a:rPr lang="en-US" dirty="0" smtClean="0"/>
              <a:t> </a:t>
            </a:r>
            <a:r>
              <a:rPr lang="en-US" dirty="0" err="1" smtClean="0"/>
              <a:t>française</a:t>
            </a:r>
            <a:endParaRPr lang="en-US" dirty="0" smtClean="0"/>
          </a:p>
          <a:p>
            <a:r>
              <a:rPr lang="en-US" dirty="0" smtClean="0"/>
              <a:t>Vanuatu</a:t>
            </a:r>
          </a:p>
          <a:p>
            <a:r>
              <a:rPr lang="en-US" dirty="0" smtClean="0"/>
              <a:t>Wallis-et-Futuna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L’Amérique</a:t>
            </a:r>
            <a:r>
              <a:rPr lang="en-US" dirty="0" smtClean="0"/>
              <a:t> du Nord et du </a:t>
            </a:r>
            <a:r>
              <a:rPr lang="en-US" dirty="0" err="1" smtClean="0"/>
              <a:t>Sud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 Guadeloupe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Guyane</a:t>
            </a:r>
            <a:r>
              <a:rPr lang="en-US" dirty="0" smtClean="0"/>
              <a:t> </a:t>
            </a:r>
            <a:r>
              <a:rPr lang="en-US" dirty="0" err="1" smtClean="0"/>
              <a:t>française</a:t>
            </a:r>
            <a:endParaRPr lang="en-US" dirty="0" smtClean="0"/>
          </a:p>
          <a:p>
            <a:r>
              <a:rPr lang="en-US" dirty="0" err="1" smtClean="0"/>
              <a:t>Haïti</a:t>
            </a:r>
            <a:endParaRPr lang="en-US" dirty="0" smtClean="0"/>
          </a:p>
          <a:p>
            <a:r>
              <a:rPr lang="en-US" dirty="0" smtClean="0"/>
              <a:t>La province de Québec</a:t>
            </a:r>
          </a:p>
          <a:p>
            <a:r>
              <a:rPr lang="en-US" dirty="0" smtClean="0"/>
              <a:t>La Martinique</a:t>
            </a:r>
          </a:p>
          <a:p>
            <a:r>
              <a:rPr lang="en-US" dirty="0" smtClean="0"/>
              <a:t>Saint-Pierre-et-Miquelon</a:t>
            </a:r>
          </a:p>
          <a:p>
            <a:r>
              <a:rPr lang="en-US" dirty="0" smtClean="0"/>
              <a:t>Saint Lucia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Louisiane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12159</TotalTime>
  <Words>2133</Words>
  <Application>Microsoft Macintosh PowerPoint</Application>
  <PresentationFormat>On-screen Show (4:3)</PresentationFormat>
  <Paragraphs>630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Flow</vt:lpstr>
      <vt:lpstr>Leçons Préliminaires</vt:lpstr>
      <vt:lpstr>Pourquoi le français?</vt:lpstr>
      <vt:lpstr>Why Learn French?</vt:lpstr>
      <vt:lpstr>Why Learn French?</vt:lpstr>
      <vt:lpstr>Why Learn French? (pp.xxxvi-xxxvii)</vt:lpstr>
      <vt:lpstr>Le monde francophone</vt:lpstr>
      <vt:lpstr>L’Afrique</vt:lpstr>
      <vt:lpstr>L’Europe et L’Océanie</vt:lpstr>
      <vt:lpstr>L’Amérique du Nord et du Sud</vt:lpstr>
      <vt:lpstr>Tips for Learning French</vt:lpstr>
      <vt:lpstr>Préliminaire A</vt:lpstr>
      <vt:lpstr>Objectifs</vt:lpstr>
      <vt:lpstr>L’alphabet français</vt:lpstr>
      <vt:lpstr>A Few Keys to Pronunciation</vt:lpstr>
      <vt:lpstr>Préliminaire A – Bonjour! (pp.2-3)</vt:lpstr>
      <vt:lpstr>Préliminaire A (extra)</vt:lpstr>
      <vt:lpstr>Préliminaire A – Bonjour! (pp.2-3)</vt:lpstr>
      <vt:lpstr>Préliminaire B</vt:lpstr>
      <vt:lpstr>Préliminaire B – Au revoir! (pp.4-5)</vt:lpstr>
      <vt:lpstr>Préliminaire C</vt:lpstr>
      <vt:lpstr>Préliminaire C – Les noms (pp.6-7)</vt:lpstr>
      <vt:lpstr>Préliminaire D</vt:lpstr>
      <vt:lpstr>Préliminaire D – La politesse (pp.8-9)</vt:lpstr>
      <vt:lpstr>Préliminaire D – La politesse (pp.8-9)</vt:lpstr>
      <vt:lpstr>Préliminaire E</vt:lpstr>
      <vt:lpstr>Préliminaire E – La date (pp.10-11)</vt:lpstr>
      <vt:lpstr>Préliminaire E – La date (pp.10-11)</vt:lpstr>
      <vt:lpstr>Préliminaire E – La date</vt:lpstr>
      <vt:lpstr>Préliminaire E – La date (pp.10-11)</vt:lpstr>
      <vt:lpstr>Les nombres de 0 à 10</vt:lpstr>
      <vt:lpstr>Les nombres de 11 à 20</vt:lpstr>
      <vt:lpstr>Les nombres de 21 à 30</vt:lpstr>
      <vt:lpstr>Préliminaire E – La date (pp.10-11)</vt:lpstr>
      <vt:lpstr>Préliminaire E – La date (pp.10-11)</vt:lpstr>
      <vt:lpstr>Préliminaire E – La date (pp.10-11)</vt:lpstr>
      <vt:lpstr>Préliminaire F</vt:lpstr>
      <vt:lpstr>Préliminaire F – L’heure (pp.12-14)</vt:lpstr>
      <vt:lpstr>Préliminaire F – L’heure (pp.12-14)</vt:lpstr>
      <vt:lpstr>Préliminaire F – L’heure (pp.12-14)</vt:lpstr>
      <vt:lpstr>Préliminaire F – L’heure (pp.12-14)</vt:lpstr>
      <vt:lpstr>PowerPoint Presentation</vt:lpstr>
      <vt:lpstr>PowerPoint Presentation</vt:lpstr>
      <vt:lpstr>PowerPoint Presentation</vt:lpstr>
      <vt:lpstr>PowerPoint Presentation</vt:lpstr>
      <vt:lpstr>What to Study for the Test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Leçons Préliminaires</dc:title>
  <dc:creator>Corporate Edition</dc:creator>
  <cp:lastModifiedBy>Patricia Nummelin</cp:lastModifiedBy>
  <cp:revision>35</cp:revision>
  <dcterms:created xsi:type="dcterms:W3CDTF">2012-07-03T21:36:30Z</dcterms:created>
  <dcterms:modified xsi:type="dcterms:W3CDTF">2014-09-02T14:53:20Z</dcterms:modified>
</cp:coreProperties>
</file>